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2" r:id="rId3"/>
    <p:sldId id="275" r:id="rId4"/>
    <p:sldId id="257" r:id="rId5"/>
    <p:sldId id="258" r:id="rId6"/>
    <p:sldId id="260" r:id="rId7"/>
    <p:sldId id="261" r:id="rId8"/>
    <p:sldId id="259"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78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6CD7C-060F-444B-84B3-3CE3D21B8B9B}" type="doc">
      <dgm:prSet loTypeId="urn:microsoft.com/office/officeart/2005/8/layout/cycle8" loCatId="cycle" qsTypeId="urn:microsoft.com/office/officeart/2005/8/quickstyle/simple1" qsCatId="simple" csTypeId="urn:microsoft.com/office/officeart/2005/8/colors/colorful1" csCatId="colorful" phldr="1"/>
      <dgm:spPr/>
    </dgm:pt>
    <dgm:pt modelId="{FABFEAC5-9FD8-4984-9A70-27FF11B73BFA}">
      <dgm:prSet phldrT="[Текст]"/>
      <dgm:spPr/>
      <dgm:t>
        <a:bodyPr/>
        <a:lstStyle/>
        <a:p>
          <a:r>
            <a:rPr lang="kk-KZ" dirty="0" smtClean="0"/>
            <a:t>Жұғыш заттар</a:t>
          </a:r>
          <a:endParaRPr lang="ru-RU" dirty="0"/>
        </a:p>
      </dgm:t>
    </dgm:pt>
    <dgm:pt modelId="{16164B65-AF05-4004-90A8-2A071B9403BB}" type="parTrans" cxnId="{57000125-68A8-4AA7-8670-EDAE8A900E1D}">
      <dgm:prSet/>
      <dgm:spPr/>
      <dgm:t>
        <a:bodyPr/>
        <a:lstStyle/>
        <a:p>
          <a:endParaRPr lang="ru-RU"/>
        </a:p>
      </dgm:t>
    </dgm:pt>
    <dgm:pt modelId="{DE2CF78B-990E-4CF0-A55D-64732933D050}" type="sibTrans" cxnId="{57000125-68A8-4AA7-8670-EDAE8A900E1D}">
      <dgm:prSet/>
      <dgm:spPr/>
      <dgm:t>
        <a:bodyPr/>
        <a:lstStyle/>
        <a:p>
          <a:endParaRPr lang="ru-RU"/>
        </a:p>
      </dgm:t>
    </dgm:pt>
    <dgm:pt modelId="{857A8C8D-FA71-4B9A-B16C-7642D4FCCF1E}">
      <dgm:prSet phldrT="[Текст]"/>
      <dgm:spPr/>
      <dgm:t>
        <a:bodyPr/>
        <a:lstStyle/>
        <a:p>
          <a:r>
            <a:rPr lang="kk-KZ" dirty="0" smtClean="0"/>
            <a:t>Құрылыс</a:t>
          </a:r>
          <a:endParaRPr lang="ru-RU" dirty="0"/>
        </a:p>
      </dgm:t>
    </dgm:pt>
    <dgm:pt modelId="{F541C84B-B14A-4447-B53D-D7495850CD91}" type="parTrans" cxnId="{1D420F0D-DF94-4D6C-B9E8-414DA5E68030}">
      <dgm:prSet/>
      <dgm:spPr/>
      <dgm:t>
        <a:bodyPr/>
        <a:lstStyle/>
        <a:p>
          <a:endParaRPr lang="ru-RU"/>
        </a:p>
      </dgm:t>
    </dgm:pt>
    <dgm:pt modelId="{56350AF8-38F2-45FC-8242-689AD65E7FB6}" type="sibTrans" cxnId="{1D420F0D-DF94-4D6C-B9E8-414DA5E68030}">
      <dgm:prSet/>
      <dgm:spPr/>
      <dgm:t>
        <a:bodyPr/>
        <a:lstStyle/>
        <a:p>
          <a:endParaRPr lang="ru-RU"/>
        </a:p>
      </dgm:t>
    </dgm:pt>
    <dgm:pt modelId="{BD0214E5-5CD8-4B04-8600-F92989A783AA}">
      <dgm:prSet phldrT="[Текст]"/>
      <dgm:spPr/>
      <dgm:t>
        <a:bodyPr/>
        <a:lstStyle/>
        <a:p>
          <a:r>
            <a:rPr lang="kk-KZ" dirty="0" smtClean="0"/>
            <a:t>Флотация</a:t>
          </a:r>
          <a:endParaRPr lang="ru-RU" dirty="0"/>
        </a:p>
      </dgm:t>
    </dgm:pt>
    <dgm:pt modelId="{A5C13D83-6FD5-42C2-A545-4BE5F641792C}" type="parTrans" cxnId="{90B2955A-7E65-4FA1-92E1-ED7291AFF669}">
      <dgm:prSet/>
      <dgm:spPr/>
      <dgm:t>
        <a:bodyPr/>
        <a:lstStyle/>
        <a:p>
          <a:endParaRPr lang="ru-RU"/>
        </a:p>
      </dgm:t>
    </dgm:pt>
    <dgm:pt modelId="{CD706BA0-C498-4C1B-B253-585CF4D224B4}" type="sibTrans" cxnId="{90B2955A-7E65-4FA1-92E1-ED7291AFF669}">
      <dgm:prSet/>
      <dgm:spPr/>
      <dgm:t>
        <a:bodyPr/>
        <a:lstStyle/>
        <a:p>
          <a:endParaRPr lang="ru-RU"/>
        </a:p>
      </dgm:t>
    </dgm:pt>
    <dgm:pt modelId="{0343A8A9-B333-4E77-8EA8-B2F93CF21095}">
      <dgm:prSet/>
      <dgm:spPr/>
      <dgm:t>
        <a:bodyPr/>
        <a:lstStyle/>
        <a:p>
          <a:r>
            <a:rPr lang="kk-KZ" dirty="0" smtClean="0"/>
            <a:t>Өрт сөндіру</a:t>
          </a:r>
          <a:endParaRPr lang="ru-RU" dirty="0"/>
        </a:p>
      </dgm:t>
    </dgm:pt>
    <dgm:pt modelId="{EEC906C1-0D44-49E9-B1DB-C1CF0FFA2CB1}" type="parTrans" cxnId="{421A26E1-B483-4C15-9CF5-D1E039D40806}">
      <dgm:prSet/>
      <dgm:spPr/>
      <dgm:t>
        <a:bodyPr/>
        <a:lstStyle/>
        <a:p>
          <a:endParaRPr lang="ru-RU"/>
        </a:p>
      </dgm:t>
    </dgm:pt>
    <dgm:pt modelId="{C8C2114B-CD5C-40DB-A7C1-FF9C445B7155}" type="sibTrans" cxnId="{421A26E1-B483-4C15-9CF5-D1E039D40806}">
      <dgm:prSet/>
      <dgm:spPr/>
      <dgm:t>
        <a:bodyPr/>
        <a:lstStyle/>
        <a:p>
          <a:endParaRPr lang="ru-RU"/>
        </a:p>
      </dgm:t>
    </dgm:pt>
    <dgm:pt modelId="{2183CB28-5814-46D8-978B-3AA5867C2048}">
      <dgm:prSet/>
      <dgm:spPr/>
      <dgm:t>
        <a:bodyPr/>
        <a:lstStyle/>
        <a:p>
          <a:r>
            <a:rPr lang="kk-KZ" dirty="0" smtClean="0"/>
            <a:t>Тамақ өнеркәсіп</a:t>
          </a:r>
          <a:endParaRPr lang="ru-RU" dirty="0"/>
        </a:p>
      </dgm:t>
    </dgm:pt>
    <dgm:pt modelId="{8F0DF19A-6375-461B-BED0-4EB2F0CDE334}" type="parTrans" cxnId="{E8FA7B41-CBF4-439C-9FD4-1DAB5532DA99}">
      <dgm:prSet/>
      <dgm:spPr/>
      <dgm:t>
        <a:bodyPr/>
        <a:lstStyle/>
        <a:p>
          <a:endParaRPr lang="ru-RU"/>
        </a:p>
      </dgm:t>
    </dgm:pt>
    <dgm:pt modelId="{F050AE5A-EF1A-442A-BFC5-50E227A78B71}" type="sibTrans" cxnId="{E8FA7B41-CBF4-439C-9FD4-1DAB5532DA99}">
      <dgm:prSet/>
      <dgm:spPr/>
      <dgm:t>
        <a:bodyPr/>
        <a:lstStyle/>
        <a:p>
          <a:endParaRPr lang="ru-RU"/>
        </a:p>
      </dgm:t>
    </dgm:pt>
    <dgm:pt modelId="{B9649A54-9D0B-45E3-9788-A4A82521E6B4}">
      <dgm:prSet/>
      <dgm:spPr/>
      <dgm:t>
        <a:bodyPr/>
        <a:lstStyle/>
        <a:p>
          <a:endParaRPr lang="ru-RU"/>
        </a:p>
      </dgm:t>
    </dgm:pt>
    <dgm:pt modelId="{9D8F8EFE-6FC7-4812-ACCB-95106FAB9DDE}" type="parTrans" cxnId="{4DC615E2-4AFC-46CD-A931-C65262E1A479}">
      <dgm:prSet/>
      <dgm:spPr/>
      <dgm:t>
        <a:bodyPr/>
        <a:lstStyle/>
        <a:p>
          <a:endParaRPr lang="ru-RU"/>
        </a:p>
      </dgm:t>
    </dgm:pt>
    <dgm:pt modelId="{18B4DFDC-FE82-4047-A577-44CBE777C365}" type="sibTrans" cxnId="{4DC615E2-4AFC-46CD-A931-C65262E1A479}">
      <dgm:prSet/>
      <dgm:spPr/>
      <dgm:t>
        <a:bodyPr/>
        <a:lstStyle/>
        <a:p>
          <a:endParaRPr lang="ru-RU"/>
        </a:p>
      </dgm:t>
    </dgm:pt>
    <dgm:pt modelId="{44C84107-1F89-4725-BF01-C8A4960FADF3}">
      <dgm:prSet/>
      <dgm:spPr/>
      <dgm:t>
        <a:bodyPr/>
        <a:lstStyle/>
        <a:p>
          <a:r>
            <a:rPr lang="kk-KZ" dirty="0" smtClean="0"/>
            <a:t>Мұнай ығыстыруда</a:t>
          </a:r>
          <a:endParaRPr lang="ru-RU" dirty="0"/>
        </a:p>
      </dgm:t>
    </dgm:pt>
    <dgm:pt modelId="{990A3EB0-8E47-4DB1-9B0D-27006D87DFFE}" type="parTrans" cxnId="{D32CC288-E812-4400-9E5A-ADBC2B557EDA}">
      <dgm:prSet/>
      <dgm:spPr/>
      <dgm:t>
        <a:bodyPr/>
        <a:lstStyle/>
        <a:p>
          <a:endParaRPr lang="ru-RU"/>
        </a:p>
      </dgm:t>
    </dgm:pt>
    <dgm:pt modelId="{672BA282-40CA-4E06-BF53-769488E11A04}" type="sibTrans" cxnId="{D32CC288-E812-4400-9E5A-ADBC2B557EDA}">
      <dgm:prSet/>
      <dgm:spPr/>
      <dgm:t>
        <a:bodyPr/>
        <a:lstStyle/>
        <a:p>
          <a:endParaRPr lang="ru-RU"/>
        </a:p>
      </dgm:t>
    </dgm:pt>
    <dgm:pt modelId="{424627EB-21C5-44A8-ABA3-25B52FC7AE80}" type="pres">
      <dgm:prSet presAssocID="{2A16CD7C-060F-444B-84B3-3CE3D21B8B9B}" presName="compositeShape" presStyleCnt="0">
        <dgm:presLayoutVars>
          <dgm:chMax val="7"/>
          <dgm:dir/>
          <dgm:resizeHandles val="exact"/>
        </dgm:presLayoutVars>
      </dgm:prSet>
      <dgm:spPr/>
    </dgm:pt>
    <dgm:pt modelId="{01BB2013-0F28-4583-B466-5EF05A3B35BE}" type="pres">
      <dgm:prSet presAssocID="{2A16CD7C-060F-444B-84B3-3CE3D21B8B9B}" presName="wedge1" presStyleLbl="node1" presStyleIdx="0" presStyleCnt="7"/>
      <dgm:spPr/>
      <dgm:t>
        <a:bodyPr/>
        <a:lstStyle/>
        <a:p>
          <a:endParaRPr lang="ru-RU"/>
        </a:p>
      </dgm:t>
    </dgm:pt>
    <dgm:pt modelId="{9C8324F6-85F3-4AA5-A684-7713F41EB456}" type="pres">
      <dgm:prSet presAssocID="{2A16CD7C-060F-444B-84B3-3CE3D21B8B9B}" presName="dummy1a" presStyleCnt="0"/>
      <dgm:spPr/>
    </dgm:pt>
    <dgm:pt modelId="{2B82876B-B1C0-43CC-907D-EA2B1DA94DCC}" type="pres">
      <dgm:prSet presAssocID="{2A16CD7C-060F-444B-84B3-3CE3D21B8B9B}" presName="dummy1b" presStyleCnt="0"/>
      <dgm:spPr/>
    </dgm:pt>
    <dgm:pt modelId="{BFB3F209-B9BA-4F5E-AB94-6528472CBCC8}" type="pres">
      <dgm:prSet presAssocID="{2A16CD7C-060F-444B-84B3-3CE3D21B8B9B}" presName="wedge1Tx" presStyleLbl="node1" presStyleIdx="0" presStyleCnt="7">
        <dgm:presLayoutVars>
          <dgm:chMax val="0"/>
          <dgm:chPref val="0"/>
          <dgm:bulletEnabled val="1"/>
        </dgm:presLayoutVars>
      </dgm:prSet>
      <dgm:spPr/>
      <dgm:t>
        <a:bodyPr/>
        <a:lstStyle/>
        <a:p>
          <a:endParaRPr lang="ru-RU"/>
        </a:p>
      </dgm:t>
    </dgm:pt>
    <dgm:pt modelId="{5D1ABAC2-44EE-4AB5-B3F0-3803FF079235}" type="pres">
      <dgm:prSet presAssocID="{2A16CD7C-060F-444B-84B3-3CE3D21B8B9B}" presName="wedge2" presStyleLbl="node1" presStyleIdx="1" presStyleCnt="7" custLinFactNeighborX="-624" custLinFactNeighborY="-301"/>
      <dgm:spPr/>
      <dgm:t>
        <a:bodyPr/>
        <a:lstStyle/>
        <a:p>
          <a:endParaRPr lang="ru-RU"/>
        </a:p>
      </dgm:t>
    </dgm:pt>
    <dgm:pt modelId="{B263D251-B701-4607-84EF-3CA75E30EAC2}" type="pres">
      <dgm:prSet presAssocID="{2A16CD7C-060F-444B-84B3-3CE3D21B8B9B}" presName="dummy2a" presStyleCnt="0"/>
      <dgm:spPr/>
    </dgm:pt>
    <dgm:pt modelId="{14AF6886-3232-43E2-98E0-FFC4B9BEB796}" type="pres">
      <dgm:prSet presAssocID="{2A16CD7C-060F-444B-84B3-3CE3D21B8B9B}" presName="dummy2b" presStyleCnt="0"/>
      <dgm:spPr/>
    </dgm:pt>
    <dgm:pt modelId="{7A5E9A5B-FEE6-4C8E-AF2C-F03BBE79E338}" type="pres">
      <dgm:prSet presAssocID="{2A16CD7C-060F-444B-84B3-3CE3D21B8B9B}" presName="wedge2Tx" presStyleLbl="node1" presStyleIdx="1" presStyleCnt="7">
        <dgm:presLayoutVars>
          <dgm:chMax val="0"/>
          <dgm:chPref val="0"/>
          <dgm:bulletEnabled val="1"/>
        </dgm:presLayoutVars>
      </dgm:prSet>
      <dgm:spPr/>
      <dgm:t>
        <a:bodyPr/>
        <a:lstStyle/>
        <a:p>
          <a:endParaRPr lang="ru-RU"/>
        </a:p>
      </dgm:t>
    </dgm:pt>
    <dgm:pt modelId="{8954C22B-8C7C-45E5-A1AB-9B6FD3EE5FBC}" type="pres">
      <dgm:prSet presAssocID="{2A16CD7C-060F-444B-84B3-3CE3D21B8B9B}" presName="wedge3" presStyleLbl="node1" presStyleIdx="2" presStyleCnt="7" custLinFactNeighborX="1485" custLinFactNeighborY="-670"/>
      <dgm:spPr/>
      <dgm:t>
        <a:bodyPr/>
        <a:lstStyle/>
        <a:p>
          <a:endParaRPr lang="ru-RU"/>
        </a:p>
      </dgm:t>
    </dgm:pt>
    <dgm:pt modelId="{82F14A0B-A382-4182-A5A8-55DFEFC1C1A1}" type="pres">
      <dgm:prSet presAssocID="{2A16CD7C-060F-444B-84B3-3CE3D21B8B9B}" presName="dummy3a" presStyleCnt="0"/>
      <dgm:spPr/>
    </dgm:pt>
    <dgm:pt modelId="{DF95E142-4416-4E51-B892-FB5E8F022BD2}" type="pres">
      <dgm:prSet presAssocID="{2A16CD7C-060F-444B-84B3-3CE3D21B8B9B}" presName="dummy3b" presStyleCnt="0"/>
      <dgm:spPr/>
    </dgm:pt>
    <dgm:pt modelId="{031AF17A-14E1-439C-B767-77623CEB5DCE}" type="pres">
      <dgm:prSet presAssocID="{2A16CD7C-060F-444B-84B3-3CE3D21B8B9B}" presName="wedge3Tx" presStyleLbl="node1" presStyleIdx="2" presStyleCnt="7">
        <dgm:presLayoutVars>
          <dgm:chMax val="0"/>
          <dgm:chPref val="0"/>
          <dgm:bulletEnabled val="1"/>
        </dgm:presLayoutVars>
      </dgm:prSet>
      <dgm:spPr/>
      <dgm:t>
        <a:bodyPr/>
        <a:lstStyle/>
        <a:p>
          <a:endParaRPr lang="ru-RU"/>
        </a:p>
      </dgm:t>
    </dgm:pt>
    <dgm:pt modelId="{B149AD45-84FB-4006-8592-604CC3C6B635}" type="pres">
      <dgm:prSet presAssocID="{2A16CD7C-060F-444B-84B3-3CE3D21B8B9B}" presName="wedge4" presStyleLbl="node1" presStyleIdx="3" presStyleCnt="7" custScaleX="134408" custScaleY="99447" custLinFactNeighborX="295" custLinFactNeighborY="-47"/>
      <dgm:spPr/>
      <dgm:t>
        <a:bodyPr/>
        <a:lstStyle/>
        <a:p>
          <a:endParaRPr lang="ru-RU"/>
        </a:p>
      </dgm:t>
    </dgm:pt>
    <dgm:pt modelId="{A72B4F88-C559-41F7-B215-397C0102C962}" type="pres">
      <dgm:prSet presAssocID="{2A16CD7C-060F-444B-84B3-3CE3D21B8B9B}" presName="dummy4a" presStyleCnt="0"/>
      <dgm:spPr/>
    </dgm:pt>
    <dgm:pt modelId="{A0B23ED9-34AF-4BE1-A053-9E9BB17E8165}" type="pres">
      <dgm:prSet presAssocID="{2A16CD7C-060F-444B-84B3-3CE3D21B8B9B}" presName="dummy4b" presStyleCnt="0"/>
      <dgm:spPr/>
    </dgm:pt>
    <dgm:pt modelId="{ECB2BC09-6685-46B1-BD12-42618A2BC9BF}" type="pres">
      <dgm:prSet presAssocID="{2A16CD7C-060F-444B-84B3-3CE3D21B8B9B}" presName="wedge4Tx" presStyleLbl="node1" presStyleIdx="3" presStyleCnt="7">
        <dgm:presLayoutVars>
          <dgm:chMax val="0"/>
          <dgm:chPref val="0"/>
          <dgm:bulletEnabled val="1"/>
        </dgm:presLayoutVars>
      </dgm:prSet>
      <dgm:spPr/>
      <dgm:t>
        <a:bodyPr/>
        <a:lstStyle/>
        <a:p>
          <a:endParaRPr lang="ru-RU"/>
        </a:p>
      </dgm:t>
    </dgm:pt>
    <dgm:pt modelId="{E3715603-E36A-44A3-A165-2DDE81AA0F28}" type="pres">
      <dgm:prSet presAssocID="{2A16CD7C-060F-444B-84B3-3CE3D21B8B9B}" presName="wedge5" presStyleLbl="node1" presStyleIdx="4" presStyleCnt="7"/>
      <dgm:spPr/>
      <dgm:t>
        <a:bodyPr/>
        <a:lstStyle/>
        <a:p>
          <a:endParaRPr lang="ru-RU"/>
        </a:p>
      </dgm:t>
    </dgm:pt>
    <dgm:pt modelId="{8A5F46E5-6BCF-4704-A1F1-83048CC59218}" type="pres">
      <dgm:prSet presAssocID="{2A16CD7C-060F-444B-84B3-3CE3D21B8B9B}" presName="dummy5a" presStyleCnt="0"/>
      <dgm:spPr/>
    </dgm:pt>
    <dgm:pt modelId="{6E3D8780-E603-4112-970A-6C3604F4D7FF}" type="pres">
      <dgm:prSet presAssocID="{2A16CD7C-060F-444B-84B3-3CE3D21B8B9B}" presName="dummy5b" presStyleCnt="0"/>
      <dgm:spPr/>
    </dgm:pt>
    <dgm:pt modelId="{74182A7E-6D97-4C96-A9C1-5F852860E4FA}" type="pres">
      <dgm:prSet presAssocID="{2A16CD7C-060F-444B-84B3-3CE3D21B8B9B}" presName="wedge5Tx" presStyleLbl="node1" presStyleIdx="4" presStyleCnt="7">
        <dgm:presLayoutVars>
          <dgm:chMax val="0"/>
          <dgm:chPref val="0"/>
          <dgm:bulletEnabled val="1"/>
        </dgm:presLayoutVars>
      </dgm:prSet>
      <dgm:spPr/>
      <dgm:t>
        <a:bodyPr/>
        <a:lstStyle/>
        <a:p>
          <a:endParaRPr lang="ru-RU"/>
        </a:p>
      </dgm:t>
    </dgm:pt>
    <dgm:pt modelId="{0C757E8B-26BC-486D-AE00-B7A9B97F50F3}" type="pres">
      <dgm:prSet presAssocID="{2A16CD7C-060F-444B-84B3-3CE3D21B8B9B}" presName="wedge6" presStyleLbl="node1" presStyleIdx="5" presStyleCnt="7"/>
      <dgm:spPr/>
      <dgm:t>
        <a:bodyPr/>
        <a:lstStyle/>
        <a:p>
          <a:endParaRPr lang="ru-RU"/>
        </a:p>
      </dgm:t>
    </dgm:pt>
    <dgm:pt modelId="{6B4C6E87-12DD-4D52-A52B-E0FE46F46A36}" type="pres">
      <dgm:prSet presAssocID="{2A16CD7C-060F-444B-84B3-3CE3D21B8B9B}" presName="dummy6a" presStyleCnt="0"/>
      <dgm:spPr/>
    </dgm:pt>
    <dgm:pt modelId="{CA099454-3069-4E5F-A817-DD67F4F7F353}" type="pres">
      <dgm:prSet presAssocID="{2A16CD7C-060F-444B-84B3-3CE3D21B8B9B}" presName="dummy6b" presStyleCnt="0"/>
      <dgm:spPr/>
    </dgm:pt>
    <dgm:pt modelId="{A32DB430-7BAA-4642-A0E7-340A797011A3}" type="pres">
      <dgm:prSet presAssocID="{2A16CD7C-060F-444B-84B3-3CE3D21B8B9B}" presName="wedge6Tx" presStyleLbl="node1" presStyleIdx="5" presStyleCnt="7">
        <dgm:presLayoutVars>
          <dgm:chMax val="0"/>
          <dgm:chPref val="0"/>
          <dgm:bulletEnabled val="1"/>
        </dgm:presLayoutVars>
      </dgm:prSet>
      <dgm:spPr/>
      <dgm:t>
        <a:bodyPr/>
        <a:lstStyle/>
        <a:p>
          <a:endParaRPr lang="ru-RU"/>
        </a:p>
      </dgm:t>
    </dgm:pt>
    <dgm:pt modelId="{63229704-6418-41C5-A6B8-1F5BF5D9E0BB}" type="pres">
      <dgm:prSet presAssocID="{2A16CD7C-060F-444B-84B3-3CE3D21B8B9B}" presName="wedge7" presStyleLbl="node1" presStyleIdx="6" presStyleCnt="7"/>
      <dgm:spPr/>
      <dgm:t>
        <a:bodyPr/>
        <a:lstStyle/>
        <a:p>
          <a:endParaRPr lang="ru-RU"/>
        </a:p>
      </dgm:t>
    </dgm:pt>
    <dgm:pt modelId="{1F3AE79E-F5F5-4871-92D4-BB385685F7C3}" type="pres">
      <dgm:prSet presAssocID="{2A16CD7C-060F-444B-84B3-3CE3D21B8B9B}" presName="dummy7a" presStyleCnt="0"/>
      <dgm:spPr/>
    </dgm:pt>
    <dgm:pt modelId="{2AECAA8A-F409-4919-AB88-AAE4202A6603}" type="pres">
      <dgm:prSet presAssocID="{2A16CD7C-060F-444B-84B3-3CE3D21B8B9B}" presName="dummy7b" presStyleCnt="0"/>
      <dgm:spPr/>
    </dgm:pt>
    <dgm:pt modelId="{4ECF77FB-E4CF-4DA3-BA9E-A68317B428D5}" type="pres">
      <dgm:prSet presAssocID="{2A16CD7C-060F-444B-84B3-3CE3D21B8B9B}" presName="wedge7Tx" presStyleLbl="node1" presStyleIdx="6" presStyleCnt="7">
        <dgm:presLayoutVars>
          <dgm:chMax val="0"/>
          <dgm:chPref val="0"/>
          <dgm:bulletEnabled val="1"/>
        </dgm:presLayoutVars>
      </dgm:prSet>
      <dgm:spPr/>
      <dgm:t>
        <a:bodyPr/>
        <a:lstStyle/>
        <a:p>
          <a:endParaRPr lang="ru-RU"/>
        </a:p>
      </dgm:t>
    </dgm:pt>
    <dgm:pt modelId="{C0FEADF3-F0BC-44CD-B54B-AF325E2126CE}" type="pres">
      <dgm:prSet presAssocID="{DE2CF78B-990E-4CF0-A55D-64732933D050}" presName="arrowWedge1" presStyleLbl="fgSibTrans2D1" presStyleIdx="0" presStyleCnt="7"/>
      <dgm:spPr/>
    </dgm:pt>
    <dgm:pt modelId="{43BA3A9A-58E3-425A-9205-774F1EF28878}" type="pres">
      <dgm:prSet presAssocID="{56350AF8-38F2-45FC-8242-689AD65E7FB6}" presName="arrowWedge2" presStyleLbl="fgSibTrans2D1" presStyleIdx="1" presStyleCnt="7"/>
      <dgm:spPr/>
    </dgm:pt>
    <dgm:pt modelId="{9A720C1E-0CD0-4102-9652-A92C8DDF2DD2}" type="pres">
      <dgm:prSet presAssocID="{F050AE5A-EF1A-442A-BFC5-50E227A78B71}" presName="arrowWedge3" presStyleLbl="fgSibTrans2D1" presStyleIdx="2" presStyleCnt="7"/>
      <dgm:spPr/>
    </dgm:pt>
    <dgm:pt modelId="{08F98D86-49B9-4468-B36C-AF2DC30B4F13}" type="pres">
      <dgm:prSet presAssocID="{18B4DFDC-FE82-4047-A577-44CBE777C365}" presName="arrowWedge4" presStyleLbl="fgSibTrans2D1" presStyleIdx="3" presStyleCnt="7"/>
      <dgm:spPr/>
    </dgm:pt>
    <dgm:pt modelId="{E9348FB8-B5D3-4FCB-815D-9AB401C54100}" type="pres">
      <dgm:prSet presAssocID="{672BA282-40CA-4E06-BF53-769488E11A04}" presName="arrowWedge5" presStyleLbl="fgSibTrans2D1" presStyleIdx="4" presStyleCnt="7"/>
      <dgm:spPr/>
    </dgm:pt>
    <dgm:pt modelId="{1C38EDA2-043A-40D3-B351-30B84586386C}" type="pres">
      <dgm:prSet presAssocID="{C8C2114B-CD5C-40DB-A7C1-FF9C445B7155}" presName="arrowWedge6" presStyleLbl="fgSibTrans2D1" presStyleIdx="5" presStyleCnt="7"/>
      <dgm:spPr/>
    </dgm:pt>
    <dgm:pt modelId="{E3F700FF-34DC-4FB9-93FD-9691698CB612}" type="pres">
      <dgm:prSet presAssocID="{CD706BA0-C498-4C1B-B253-585CF4D224B4}" presName="arrowWedge7" presStyleLbl="fgSibTrans2D1" presStyleIdx="6" presStyleCnt="7"/>
      <dgm:spPr/>
    </dgm:pt>
  </dgm:ptLst>
  <dgm:cxnLst>
    <dgm:cxn modelId="{4DC615E2-4AFC-46CD-A931-C65262E1A479}" srcId="{2A16CD7C-060F-444B-84B3-3CE3D21B8B9B}" destId="{B9649A54-9D0B-45E3-9788-A4A82521E6B4}" srcOrd="3" destOrd="0" parTransId="{9D8F8EFE-6FC7-4812-ACCB-95106FAB9DDE}" sibTransId="{18B4DFDC-FE82-4047-A577-44CBE777C365}"/>
    <dgm:cxn modelId="{129A77AF-7850-4245-9F36-4268524CEBB2}" type="presOf" srcId="{0343A8A9-B333-4E77-8EA8-B2F93CF21095}" destId="{0C757E8B-26BC-486D-AE00-B7A9B97F50F3}" srcOrd="0" destOrd="0" presId="urn:microsoft.com/office/officeart/2005/8/layout/cycle8"/>
    <dgm:cxn modelId="{2B887FCE-ECE9-462A-9704-5893C2260F94}" type="presOf" srcId="{2183CB28-5814-46D8-978B-3AA5867C2048}" destId="{8954C22B-8C7C-45E5-A1AB-9B6FD3EE5FBC}" srcOrd="0" destOrd="0" presId="urn:microsoft.com/office/officeart/2005/8/layout/cycle8"/>
    <dgm:cxn modelId="{421A26E1-B483-4C15-9CF5-D1E039D40806}" srcId="{2A16CD7C-060F-444B-84B3-3CE3D21B8B9B}" destId="{0343A8A9-B333-4E77-8EA8-B2F93CF21095}" srcOrd="5" destOrd="0" parTransId="{EEC906C1-0D44-49E9-B1DB-C1CF0FFA2CB1}" sibTransId="{C8C2114B-CD5C-40DB-A7C1-FF9C445B7155}"/>
    <dgm:cxn modelId="{CF1AB351-8137-447E-AF8C-84BD7FD29C1F}" type="presOf" srcId="{44C84107-1F89-4725-BF01-C8A4960FADF3}" destId="{74182A7E-6D97-4C96-A9C1-5F852860E4FA}" srcOrd="1" destOrd="0" presId="urn:microsoft.com/office/officeart/2005/8/layout/cycle8"/>
    <dgm:cxn modelId="{3C34CD1F-803C-41F9-BE81-728F8498862C}" type="presOf" srcId="{44C84107-1F89-4725-BF01-C8A4960FADF3}" destId="{E3715603-E36A-44A3-A165-2DDE81AA0F28}" srcOrd="0" destOrd="0" presId="urn:microsoft.com/office/officeart/2005/8/layout/cycle8"/>
    <dgm:cxn modelId="{7D12ED9C-1232-4E7C-B550-1AAA054444C5}" type="presOf" srcId="{2A16CD7C-060F-444B-84B3-3CE3D21B8B9B}" destId="{424627EB-21C5-44A8-ABA3-25B52FC7AE80}" srcOrd="0" destOrd="0" presId="urn:microsoft.com/office/officeart/2005/8/layout/cycle8"/>
    <dgm:cxn modelId="{13DFE7A2-2191-446E-B01A-54CF8ABEF60D}" type="presOf" srcId="{857A8C8D-FA71-4B9A-B16C-7642D4FCCF1E}" destId="{7A5E9A5B-FEE6-4C8E-AF2C-F03BBE79E338}" srcOrd="1" destOrd="0" presId="urn:microsoft.com/office/officeart/2005/8/layout/cycle8"/>
    <dgm:cxn modelId="{6CA3139C-1749-449F-8B22-FCFDD57AAC49}" type="presOf" srcId="{0343A8A9-B333-4E77-8EA8-B2F93CF21095}" destId="{A32DB430-7BAA-4642-A0E7-340A797011A3}" srcOrd="1" destOrd="0" presId="urn:microsoft.com/office/officeart/2005/8/layout/cycle8"/>
    <dgm:cxn modelId="{90B2955A-7E65-4FA1-92E1-ED7291AFF669}" srcId="{2A16CD7C-060F-444B-84B3-3CE3D21B8B9B}" destId="{BD0214E5-5CD8-4B04-8600-F92989A783AA}" srcOrd="6" destOrd="0" parTransId="{A5C13D83-6FD5-42C2-A545-4BE5F641792C}" sibTransId="{CD706BA0-C498-4C1B-B253-585CF4D224B4}"/>
    <dgm:cxn modelId="{7573243D-F2B6-4756-A7B6-E3D5222A4C4D}" type="presOf" srcId="{2183CB28-5814-46D8-978B-3AA5867C2048}" destId="{031AF17A-14E1-439C-B767-77623CEB5DCE}" srcOrd="1" destOrd="0" presId="urn:microsoft.com/office/officeart/2005/8/layout/cycle8"/>
    <dgm:cxn modelId="{592180C9-7E7B-4AF1-ADB8-CD96B28A511D}" type="presOf" srcId="{FABFEAC5-9FD8-4984-9A70-27FF11B73BFA}" destId="{01BB2013-0F28-4583-B466-5EF05A3B35BE}" srcOrd="0" destOrd="0" presId="urn:microsoft.com/office/officeart/2005/8/layout/cycle8"/>
    <dgm:cxn modelId="{E8FA7B41-CBF4-439C-9FD4-1DAB5532DA99}" srcId="{2A16CD7C-060F-444B-84B3-3CE3D21B8B9B}" destId="{2183CB28-5814-46D8-978B-3AA5867C2048}" srcOrd="2" destOrd="0" parTransId="{8F0DF19A-6375-461B-BED0-4EB2F0CDE334}" sibTransId="{F050AE5A-EF1A-442A-BFC5-50E227A78B71}"/>
    <dgm:cxn modelId="{CB2C556B-BE65-4C63-96B9-B9ED7C0F8194}" type="presOf" srcId="{857A8C8D-FA71-4B9A-B16C-7642D4FCCF1E}" destId="{5D1ABAC2-44EE-4AB5-B3F0-3803FF079235}" srcOrd="0" destOrd="0" presId="urn:microsoft.com/office/officeart/2005/8/layout/cycle8"/>
    <dgm:cxn modelId="{B91C7758-176F-416B-8AA1-23C864E0B612}" type="presOf" srcId="{BD0214E5-5CD8-4B04-8600-F92989A783AA}" destId="{63229704-6418-41C5-A6B8-1F5BF5D9E0BB}" srcOrd="0" destOrd="0" presId="urn:microsoft.com/office/officeart/2005/8/layout/cycle8"/>
    <dgm:cxn modelId="{5C46474C-5312-4891-ABBC-78812AC02A69}" type="presOf" srcId="{FABFEAC5-9FD8-4984-9A70-27FF11B73BFA}" destId="{BFB3F209-B9BA-4F5E-AB94-6528472CBCC8}" srcOrd="1" destOrd="0" presId="urn:microsoft.com/office/officeart/2005/8/layout/cycle8"/>
    <dgm:cxn modelId="{D32CC288-E812-4400-9E5A-ADBC2B557EDA}" srcId="{2A16CD7C-060F-444B-84B3-3CE3D21B8B9B}" destId="{44C84107-1F89-4725-BF01-C8A4960FADF3}" srcOrd="4" destOrd="0" parTransId="{990A3EB0-8E47-4DB1-9B0D-27006D87DFFE}" sibTransId="{672BA282-40CA-4E06-BF53-769488E11A04}"/>
    <dgm:cxn modelId="{57000125-68A8-4AA7-8670-EDAE8A900E1D}" srcId="{2A16CD7C-060F-444B-84B3-3CE3D21B8B9B}" destId="{FABFEAC5-9FD8-4984-9A70-27FF11B73BFA}" srcOrd="0" destOrd="0" parTransId="{16164B65-AF05-4004-90A8-2A071B9403BB}" sibTransId="{DE2CF78B-990E-4CF0-A55D-64732933D050}"/>
    <dgm:cxn modelId="{3BFD8C33-F05D-4BF6-93B3-B65CC7AF8943}" type="presOf" srcId="{BD0214E5-5CD8-4B04-8600-F92989A783AA}" destId="{4ECF77FB-E4CF-4DA3-BA9E-A68317B428D5}" srcOrd="1" destOrd="0" presId="urn:microsoft.com/office/officeart/2005/8/layout/cycle8"/>
    <dgm:cxn modelId="{C5AA5679-2C62-4EE0-8922-1AE26821EB71}" type="presOf" srcId="{B9649A54-9D0B-45E3-9788-A4A82521E6B4}" destId="{B149AD45-84FB-4006-8592-604CC3C6B635}" srcOrd="0" destOrd="0" presId="urn:microsoft.com/office/officeart/2005/8/layout/cycle8"/>
    <dgm:cxn modelId="{0D6004E9-8110-4233-A1F0-634A0D320752}" type="presOf" srcId="{B9649A54-9D0B-45E3-9788-A4A82521E6B4}" destId="{ECB2BC09-6685-46B1-BD12-42618A2BC9BF}" srcOrd="1" destOrd="0" presId="urn:microsoft.com/office/officeart/2005/8/layout/cycle8"/>
    <dgm:cxn modelId="{1D420F0D-DF94-4D6C-B9E8-414DA5E68030}" srcId="{2A16CD7C-060F-444B-84B3-3CE3D21B8B9B}" destId="{857A8C8D-FA71-4B9A-B16C-7642D4FCCF1E}" srcOrd="1" destOrd="0" parTransId="{F541C84B-B14A-4447-B53D-D7495850CD91}" sibTransId="{56350AF8-38F2-45FC-8242-689AD65E7FB6}"/>
    <dgm:cxn modelId="{06CE0C46-40D5-4B0B-A181-2B68A300B4C0}" type="presParOf" srcId="{424627EB-21C5-44A8-ABA3-25B52FC7AE80}" destId="{01BB2013-0F28-4583-B466-5EF05A3B35BE}" srcOrd="0" destOrd="0" presId="urn:microsoft.com/office/officeart/2005/8/layout/cycle8"/>
    <dgm:cxn modelId="{E3BB48FB-F651-4C70-804D-60CDA3A8FA0E}" type="presParOf" srcId="{424627EB-21C5-44A8-ABA3-25B52FC7AE80}" destId="{9C8324F6-85F3-4AA5-A684-7713F41EB456}" srcOrd="1" destOrd="0" presId="urn:microsoft.com/office/officeart/2005/8/layout/cycle8"/>
    <dgm:cxn modelId="{485C8893-D145-474C-9DEF-98D707DEF4D8}" type="presParOf" srcId="{424627EB-21C5-44A8-ABA3-25B52FC7AE80}" destId="{2B82876B-B1C0-43CC-907D-EA2B1DA94DCC}" srcOrd="2" destOrd="0" presId="urn:microsoft.com/office/officeart/2005/8/layout/cycle8"/>
    <dgm:cxn modelId="{1527FA22-9684-4860-881F-D720CA48D646}" type="presParOf" srcId="{424627EB-21C5-44A8-ABA3-25B52FC7AE80}" destId="{BFB3F209-B9BA-4F5E-AB94-6528472CBCC8}" srcOrd="3" destOrd="0" presId="urn:microsoft.com/office/officeart/2005/8/layout/cycle8"/>
    <dgm:cxn modelId="{50631FA7-AC39-4FB7-8D06-DAAC7B599AD3}" type="presParOf" srcId="{424627EB-21C5-44A8-ABA3-25B52FC7AE80}" destId="{5D1ABAC2-44EE-4AB5-B3F0-3803FF079235}" srcOrd="4" destOrd="0" presId="urn:microsoft.com/office/officeart/2005/8/layout/cycle8"/>
    <dgm:cxn modelId="{8B25036E-5D0D-48AB-B543-4D712D1F5345}" type="presParOf" srcId="{424627EB-21C5-44A8-ABA3-25B52FC7AE80}" destId="{B263D251-B701-4607-84EF-3CA75E30EAC2}" srcOrd="5" destOrd="0" presId="urn:microsoft.com/office/officeart/2005/8/layout/cycle8"/>
    <dgm:cxn modelId="{361C8F90-2A00-4225-BC0F-0C5A49BA3A64}" type="presParOf" srcId="{424627EB-21C5-44A8-ABA3-25B52FC7AE80}" destId="{14AF6886-3232-43E2-98E0-FFC4B9BEB796}" srcOrd="6" destOrd="0" presId="urn:microsoft.com/office/officeart/2005/8/layout/cycle8"/>
    <dgm:cxn modelId="{4EF0FAB2-F34F-4B9E-9675-3F1458D8373A}" type="presParOf" srcId="{424627EB-21C5-44A8-ABA3-25B52FC7AE80}" destId="{7A5E9A5B-FEE6-4C8E-AF2C-F03BBE79E338}" srcOrd="7" destOrd="0" presId="urn:microsoft.com/office/officeart/2005/8/layout/cycle8"/>
    <dgm:cxn modelId="{4473B820-595B-440D-8F3F-9C5ADE0BA928}" type="presParOf" srcId="{424627EB-21C5-44A8-ABA3-25B52FC7AE80}" destId="{8954C22B-8C7C-45E5-A1AB-9B6FD3EE5FBC}" srcOrd="8" destOrd="0" presId="urn:microsoft.com/office/officeart/2005/8/layout/cycle8"/>
    <dgm:cxn modelId="{3C96D7F0-1ED9-4292-AB85-AD9DCD25A356}" type="presParOf" srcId="{424627EB-21C5-44A8-ABA3-25B52FC7AE80}" destId="{82F14A0B-A382-4182-A5A8-55DFEFC1C1A1}" srcOrd="9" destOrd="0" presId="urn:microsoft.com/office/officeart/2005/8/layout/cycle8"/>
    <dgm:cxn modelId="{778CF2CC-6BC3-49A6-BDEC-4C006418AC1F}" type="presParOf" srcId="{424627EB-21C5-44A8-ABA3-25B52FC7AE80}" destId="{DF95E142-4416-4E51-B892-FB5E8F022BD2}" srcOrd="10" destOrd="0" presId="urn:microsoft.com/office/officeart/2005/8/layout/cycle8"/>
    <dgm:cxn modelId="{392CAB2E-9C7A-4A44-8BC8-708A2CAF4F72}" type="presParOf" srcId="{424627EB-21C5-44A8-ABA3-25B52FC7AE80}" destId="{031AF17A-14E1-439C-B767-77623CEB5DCE}" srcOrd="11" destOrd="0" presId="urn:microsoft.com/office/officeart/2005/8/layout/cycle8"/>
    <dgm:cxn modelId="{1C2F3756-0787-4E78-BDB2-A0E46B5DE4A5}" type="presParOf" srcId="{424627EB-21C5-44A8-ABA3-25B52FC7AE80}" destId="{B149AD45-84FB-4006-8592-604CC3C6B635}" srcOrd="12" destOrd="0" presId="urn:microsoft.com/office/officeart/2005/8/layout/cycle8"/>
    <dgm:cxn modelId="{1E0BF987-018D-4992-9748-3D02B1700DE9}" type="presParOf" srcId="{424627EB-21C5-44A8-ABA3-25B52FC7AE80}" destId="{A72B4F88-C559-41F7-B215-397C0102C962}" srcOrd="13" destOrd="0" presId="urn:microsoft.com/office/officeart/2005/8/layout/cycle8"/>
    <dgm:cxn modelId="{AFD8F658-2C13-483B-A936-103F44AB4D8D}" type="presParOf" srcId="{424627EB-21C5-44A8-ABA3-25B52FC7AE80}" destId="{A0B23ED9-34AF-4BE1-A053-9E9BB17E8165}" srcOrd="14" destOrd="0" presId="urn:microsoft.com/office/officeart/2005/8/layout/cycle8"/>
    <dgm:cxn modelId="{19545515-09E0-4685-83A4-179CF67852FD}" type="presParOf" srcId="{424627EB-21C5-44A8-ABA3-25B52FC7AE80}" destId="{ECB2BC09-6685-46B1-BD12-42618A2BC9BF}" srcOrd="15" destOrd="0" presId="urn:microsoft.com/office/officeart/2005/8/layout/cycle8"/>
    <dgm:cxn modelId="{6E477A66-5CE5-4624-8B6D-4EE81F6C4638}" type="presParOf" srcId="{424627EB-21C5-44A8-ABA3-25B52FC7AE80}" destId="{E3715603-E36A-44A3-A165-2DDE81AA0F28}" srcOrd="16" destOrd="0" presId="urn:microsoft.com/office/officeart/2005/8/layout/cycle8"/>
    <dgm:cxn modelId="{658361C5-B8AD-49E5-A468-CD6602F8B713}" type="presParOf" srcId="{424627EB-21C5-44A8-ABA3-25B52FC7AE80}" destId="{8A5F46E5-6BCF-4704-A1F1-83048CC59218}" srcOrd="17" destOrd="0" presId="urn:microsoft.com/office/officeart/2005/8/layout/cycle8"/>
    <dgm:cxn modelId="{BB097CBB-D290-48C9-82B2-185DFA5F1FDB}" type="presParOf" srcId="{424627EB-21C5-44A8-ABA3-25B52FC7AE80}" destId="{6E3D8780-E603-4112-970A-6C3604F4D7FF}" srcOrd="18" destOrd="0" presId="urn:microsoft.com/office/officeart/2005/8/layout/cycle8"/>
    <dgm:cxn modelId="{F58229C2-D084-436E-9728-99D80CBF5944}" type="presParOf" srcId="{424627EB-21C5-44A8-ABA3-25B52FC7AE80}" destId="{74182A7E-6D97-4C96-A9C1-5F852860E4FA}" srcOrd="19" destOrd="0" presId="urn:microsoft.com/office/officeart/2005/8/layout/cycle8"/>
    <dgm:cxn modelId="{F6C17DFE-B3DB-4679-B45E-2E474691AD1F}" type="presParOf" srcId="{424627EB-21C5-44A8-ABA3-25B52FC7AE80}" destId="{0C757E8B-26BC-486D-AE00-B7A9B97F50F3}" srcOrd="20" destOrd="0" presId="urn:microsoft.com/office/officeart/2005/8/layout/cycle8"/>
    <dgm:cxn modelId="{A6240E79-0401-4337-BC3A-569657B7D8EF}" type="presParOf" srcId="{424627EB-21C5-44A8-ABA3-25B52FC7AE80}" destId="{6B4C6E87-12DD-4D52-A52B-E0FE46F46A36}" srcOrd="21" destOrd="0" presId="urn:microsoft.com/office/officeart/2005/8/layout/cycle8"/>
    <dgm:cxn modelId="{29C81440-FF09-40FB-AB2B-9F6C68D905C4}" type="presParOf" srcId="{424627EB-21C5-44A8-ABA3-25B52FC7AE80}" destId="{CA099454-3069-4E5F-A817-DD67F4F7F353}" srcOrd="22" destOrd="0" presId="urn:microsoft.com/office/officeart/2005/8/layout/cycle8"/>
    <dgm:cxn modelId="{9F2160DE-0E82-4F0E-AD31-BB0DE680A8C7}" type="presParOf" srcId="{424627EB-21C5-44A8-ABA3-25B52FC7AE80}" destId="{A32DB430-7BAA-4642-A0E7-340A797011A3}" srcOrd="23" destOrd="0" presId="urn:microsoft.com/office/officeart/2005/8/layout/cycle8"/>
    <dgm:cxn modelId="{CAA0B5B6-FB15-4A11-885C-F2228E140748}" type="presParOf" srcId="{424627EB-21C5-44A8-ABA3-25B52FC7AE80}" destId="{63229704-6418-41C5-A6B8-1F5BF5D9E0BB}" srcOrd="24" destOrd="0" presId="urn:microsoft.com/office/officeart/2005/8/layout/cycle8"/>
    <dgm:cxn modelId="{176AD10A-A597-4582-9025-22ACEF0814B9}" type="presParOf" srcId="{424627EB-21C5-44A8-ABA3-25B52FC7AE80}" destId="{1F3AE79E-F5F5-4871-92D4-BB385685F7C3}" srcOrd="25" destOrd="0" presId="urn:microsoft.com/office/officeart/2005/8/layout/cycle8"/>
    <dgm:cxn modelId="{A2457B76-7E79-4F8E-8F04-A7B9DF50764F}" type="presParOf" srcId="{424627EB-21C5-44A8-ABA3-25B52FC7AE80}" destId="{2AECAA8A-F409-4919-AB88-AAE4202A6603}" srcOrd="26" destOrd="0" presId="urn:microsoft.com/office/officeart/2005/8/layout/cycle8"/>
    <dgm:cxn modelId="{B8893F3C-57FF-4D76-9F72-CDF31446EE05}" type="presParOf" srcId="{424627EB-21C5-44A8-ABA3-25B52FC7AE80}" destId="{4ECF77FB-E4CF-4DA3-BA9E-A68317B428D5}" srcOrd="27" destOrd="0" presId="urn:microsoft.com/office/officeart/2005/8/layout/cycle8"/>
    <dgm:cxn modelId="{0ED5BFF1-FAD4-4FFB-A982-39CF1D47FF62}" type="presParOf" srcId="{424627EB-21C5-44A8-ABA3-25B52FC7AE80}" destId="{C0FEADF3-F0BC-44CD-B54B-AF325E2126CE}" srcOrd="28" destOrd="0" presId="urn:microsoft.com/office/officeart/2005/8/layout/cycle8"/>
    <dgm:cxn modelId="{FE3D9A63-10EA-473F-93D7-C7C039C24C9F}" type="presParOf" srcId="{424627EB-21C5-44A8-ABA3-25B52FC7AE80}" destId="{43BA3A9A-58E3-425A-9205-774F1EF28878}" srcOrd="29" destOrd="0" presId="urn:microsoft.com/office/officeart/2005/8/layout/cycle8"/>
    <dgm:cxn modelId="{0EEE736C-1580-465F-BC80-76C394F42A86}" type="presParOf" srcId="{424627EB-21C5-44A8-ABA3-25B52FC7AE80}" destId="{9A720C1E-0CD0-4102-9652-A92C8DDF2DD2}" srcOrd="30" destOrd="0" presId="urn:microsoft.com/office/officeart/2005/8/layout/cycle8"/>
    <dgm:cxn modelId="{BF6F33AB-D441-43FD-A572-4C9875F36827}" type="presParOf" srcId="{424627EB-21C5-44A8-ABA3-25B52FC7AE80}" destId="{08F98D86-49B9-4468-B36C-AF2DC30B4F13}" srcOrd="31" destOrd="0" presId="urn:microsoft.com/office/officeart/2005/8/layout/cycle8"/>
    <dgm:cxn modelId="{6309DA97-CC45-4F65-B3C7-03B49EDA2C2A}" type="presParOf" srcId="{424627EB-21C5-44A8-ABA3-25B52FC7AE80}" destId="{E9348FB8-B5D3-4FCB-815D-9AB401C54100}" srcOrd="32" destOrd="0" presId="urn:microsoft.com/office/officeart/2005/8/layout/cycle8"/>
    <dgm:cxn modelId="{2A1970DB-2F39-4430-B847-701C52D16F72}" type="presParOf" srcId="{424627EB-21C5-44A8-ABA3-25B52FC7AE80}" destId="{1C38EDA2-043A-40D3-B351-30B84586386C}" srcOrd="33" destOrd="0" presId="urn:microsoft.com/office/officeart/2005/8/layout/cycle8"/>
    <dgm:cxn modelId="{049CFB1F-038E-46ED-B59E-52E351FC1B32}" type="presParOf" srcId="{424627EB-21C5-44A8-ABA3-25B52FC7AE80}" destId="{E3F700FF-34DC-4FB9-93FD-9691698CB612}" srcOrd="3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BB2013-0F28-4583-B466-5EF05A3B35BE}">
      <dsp:nvSpPr>
        <dsp:cNvPr id="0" name=""/>
        <dsp:cNvSpPr/>
      </dsp:nvSpPr>
      <dsp:spPr>
        <a:xfrm>
          <a:off x="1100784" y="252623"/>
          <a:ext cx="3413760" cy="3413760"/>
        </a:xfrm>
        <a:prstGeom prst="pie">
          <a:avLst>
            <a:gd name="adj1" fmla="val 16200000"/>
            <a:gd name="adj2" fmla="val 19285716"/>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Жұғыш заттар</a:t>
          </a:r>
          <a:endParaRPr lang="ru-RU" sz="1100" kern="1200" dirty="0"/>
        </a:p>
      </dsp:txBody>
      <dsp:txXfrm>
        <a:off x="2894228" y="569615"/>
        <a:ext cx="812800" cy="650240"/>
      </dsp:txXfrm>
    </dsp:sp>
    <dsp:sp modelId="{5D1ABAC2-44EE-4AB5-B3F0-3803FF079235}">
      <dsp:nvSpPr>
        <dsp:cNvPr id="0" name=""/>
        <dsp:cNvSpPr/>
      </dsp:nvSpPr>
      <dsp:spPr>
        <a:xfrm>
          <a:off x="1123374" y="297212"/>
          <a:ext cx="3413760" cy="3413760"/>
        </a:xfrm>
        <a:prstGeom prst="pie">
          <a:avLst>
            <a:gd name="adj1" fmla="val 19285716"/>
            <a:gd name="adj2" fmla="val 771428"/>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Құрылыс</a:t>
          </a:r>
          <a:endParaRPr lang="ru-RU" sz="1100" kern="1200" dirty="0"/>
        </a:p>
      </dsp:txBody>
      <dsp:txXfrm>
        <a:off x="3441886" y="1534700"/>
        <a:ext cx="934720" cy="568960"/>
      </dsp:txXfrm>
    </dsp:sp>
    <dsp:sp modelId="{8954C22B-8C7C-45E5-A1AB-9B6FD3EE5FBC}">
      <dsp:nvSpPr>
        <dsp:cNvPr id="0" name=""/>
        <dsp:cNvSpPr/>
      </dsp:nvSpPr>
      <dsp:spPr>
        <a:xfrm>
          <a:off x="1179520" y="353703"/>
          <a:ext cx="3413760" cy="3413760"/>
        </a:xfrm>
        <a:prstGeom prst="pie">
          <a:avLst>
            <a:gd name="adj1" fmla="val 771428"/>
            <a:gd name="adj2" fmla="val 3857143"/>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Тамақ өнеркәсіп</a:t>
          </a:r>
          <a:endParaRPr lang="ru-RU" sz="1100" kern="1200" dirty="0"/>
        </a:p>
      </dsp:txBody>
      <dsp:txXfrm>
        <a:off x="3371642" y="2375543"/>
        <a:ext cx="812800" cy="629920"/>
      </dsp:txXfrm>
    </dsp:sp>
    <dsp:sp modelId="{B149AD45-84FB-4006-8592-604CC3C6B635}">
      <dsp:nvSpPr>
        <dsp:cNvPr id="0" name=""/>
        <dsp:cNvSpPr/>
      </dsp:nvSpPr>
      <dsp:spPr>
        <a:xfrm>
          <a:off x="488195" y="414890"/>
          <a:ext cx="4588366" cy="3394881"/>
        </a:xfrm>
        <a:prstGeom prst="pie">
          <a:avLst>
            <a:gd name="adj1" fmla="val 3857226"/>
            <a:gd name="adj2" fmla="val 6942858"/>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endParaRPr lang="ru-RU" sz="1100" kern="1200"/>
        </a:p>
      </dsp:txBody>
      <dsp:txXfrm>
        <a:off x="2249800" y="3082297"/>
        <a:ext cx="1065156" cy="565813"/>
      </dsp:txXfrm>
    </dsp:sp>
    <dsp:sp modelId="{E3715603-E36A-44A3-A165-2DDE81AA0F28}">
      <dsp:nvSpPr>
        <dsp:cNvPr id="0" name=""/>
        <dsp:cNvSpPr/>
      </dsp:nvSpPr>
      <dsp:spPr>
        <a:xfrm>
          <a:off x="1002029" y="376575"/>
          <a:ext cx="3413760" cy="3413760"/>
        </a:xfrm>
        <a:prstGeom prst="pie">
          <a:avLst>
            <a:gd name="adj1" fmla="val 6942858"/>
            <a:gd name="adj2" fmla="val 10028574"/>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Мұнай ығыстыруда</a:t>
          </a:r>
          <a:endParaRPr lang="ru-RU" sz="1100" kern="1200" dirty="0"/>
        </a:p>
      </dsp:txBody>
      <dsp:txXfrm>
        <a:off x="1410868" y="2398415"/>
        <a:ext cx="812800" cy="629920"/>
      </dsp:txXfrm>
    </dsp:sp>
    <dsp:sp modelId="{0C757E8B-26BC-486D-AE00-B7A9B97F50F3}">
      <dsp:nvSpPr>
        <dsp:cNvPr id="0" name=""/>
        <dsp:cNvSpPr/>
      </dsp:nvSpPr>
      <dsp:spPr>
        <a:xfrm>
          <a:off x="986180" y="307487"/>
          <a:ext cx="3413760" cy="3413760"/>
        </a:xfrm>
        <a:prstGeom prst="pie">
          <a:avLst>
            <a:gd name="adj1" fmla="val 10028574"/>
            <a:gd name="adj2" fmla="val 13114284"/>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Өрт сөндіру</a:t>
          </a:r>
          <a:endParaRPr lang="ru-RU" sz="1100" kern="1200" dirty="0"/>
        </a:p>
      </dsp:txBody>
      <dsp:txXfrm>
        <a:off x="1146708" y="1544975"/>
        <a:ext cx="934720" cy="568960"/>
      </dsp:txXfrm>
    </dsp:sp>
    <dsp:sp modelId="{63229704-6418-41C5-A6B8-1F5BF5D9E0BB}">
      <dsp:nvSpPr>
        <dsp:cNvPr id="0" name=""/>
        <dsp:cNvSpPr/>
      </dsp:nvSpPr>
      <dsp:spPr>
        <a:xfrm>
          <a:off x="1030071" y="252623"/>
          <a:ext cx="3413760" cy="3413760"/>
        </a:xfrm>
        <a:prstGeom prst="pie">
          <a:avLst>
            <a:gd name="adj1" fmla="val 13114284"/>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kk-KZ" sz="1100" kern="1200" dirty="0" smtClean="0"/>
            <a:t>Флотация</a:t>
          </a:r>
          <a:endParaRPr lang="ru-RU" sz="1100" kern="1200" dirty="0"/>
        </a:p>
      </dsp:txBody>
      <dsp:txXfrm>
        <a:off x="1837588" y="569615"/>
        <a:ext cx="812800" cy="650240"/>
      </dsp:txXfrm>
    </dsp:sp>
    <dsp:sp modelId="{C0FEADF3-F0BC-44CD-B54B-AF325E2126CE}">
      <dsp:nvSpPr>
        <dsp:cNvPr id="0" name=""/>
        <dsp:cNvSpPr/>
      </dsp:nvSpPr>
      <dsp:spPr>
        <a:xfrm>
          <a:off x="889286" y="41295"/>
          <a:ext cx="3836416" cy="3836416"/>
        </a:xfrm>
        <a:prstGeom prst="circularArrow">
          <a:avLst>
            <a:gd name="adj1" fmla="val 5085"/>
            <a:gd name="adj2" fmla="val 327528"/>
            <a:gd name="adj3" fmla="val 18957827"/>
            <a:gd name="adj4" fmla="val 16200343"/>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BA3A9A-58E3-425A-9205-774F1EF28878}">
      <dsp:nvSpPr>
        <dsp:cNvPr id="0" name=""/>
        <dsp:cNvSpPr/>
      </dsp:nvSpPr>
      <dsp:spPr>
        <a:xfrm>
          <a:off x="912151" y="86127"/>
          <a:ext cx="3836416" cy="3836416"/>
        </a:xfrm>
        <a:prstGeom prst="circularArrow">
          <a:avLst>
            <a:gd name="adj1" fmla="val 5085"/>
            <a:gd name="adj2" fmla="val 327528"/>
            <a:gd name="adj3" fmla="val 443744"/>
            <a:gd name="adj4" fmla="val 19285776"/>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720C1E-0CD0-4102-9652-A92C8DDF2DD2}">
      <dsp:nvSpPr>
        <dsp:cNvPr id="0" name=""/>
        <dsp:cNvSpPr/>
      </dsp:nvSpPr>
      <dsp:spPr>
        <a:xfrm>
          <a:off x="968242" y="142457"/>
          <a:ext cx="3836416" cy="3836416"/>
        </a:xfrm>
        <a:prstGeom prst="circularArrow">
          <a:avLst>
            <a:gd name="adj1" fmla="val 5085"/>
            <a:gd name="adj2" fmla="val 327528"/>
            <a:gd name="adj3" fmla="val 3529100"/>
            <a:gd name="adj4" fmla="val 770764"/>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F98D86-49B9-4468-B36C-AF2DC30B4F13}">
      <dsp:nvSpPr>
        <dsp:cNvPr id="0" name=""/>
        <dsp:cNvSpPr/>
      </dsp:nvSpPr>
      <dsp:spPr>
        <a:xfrm>
          <a:off x="857977" y="194133"/>
          <a:ext cx="3836416" cy="3836416"/>
        </a:xfrm>
        <a:prstGeom prst="circularArrow">
          <a:avLst>
            <a:gd name="adj1" fmla="val 5085"/>
            <a:gd name="adj2" fmla="val 327528"/>
            <a:gd name="adj3" fmla="val 6615046"/>
            <a:gd name="adj4" fmla="val 3857426"/>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348FB8-B5D3-4FCB-815D-9AB401C54100}">
      <dsp:nvSpPr>
        <dsp:cNvPr id="0" name=""/>
        <dsp:cNvSpPr/>
      </dsp:nvSpPr>
      <dsp:spPr>
        <a:xfrm>
          <a:off x="790651" y="165330"/>
          <a:ext cx="3836416" cy="3836416"/>
        </a:xfrm>
        <a:prstGeom prst="circularArrow">
          <a:avLst>
            <a:gd name="adj1" fmla="val 5085"/>
            <a:gd name="adj2" fmla="val 327528"/>
            <a:gd name="adj3" fmla="val 9701707"/>
            <a:gd name="adj4" fmla="val 6943371"/>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38EDA2-043A-40D3-B351-30B84586386C}">
      <dsp:nvSpPr>
        <dsp:cNvPr id="0" name=""/>
        <dsp:cNvSpPr/>
      </dsp:nvSpPr>
      <dsp:spPr>
        <a:xfrm>
          <a:off x="774746" y="96402"/>
          <a:ext cx="3836416" cy="3836416"/>
        </a:xfrm>
        <a:prstGeom prst="circularArrow">
          <a:avLst>
            <a:gd name="adj1" fmla="val 5085"/>
            <a:gd name="adj2" fmla="val 327528"/>
            <a:gd name="adj3" fmla="val 12786695"/>
            <a:gd name="adj4" fmla="val 10028727"/>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F700FF-34DC-4FB9-93FD-9691698CB612}">
      <dsp:nvSpPr>
        <dsp:cNvPr id="0" name=""/>
        <dsp:cNvSpPr/>
      </dsp:nvSpPr>
      <dsp:spPr>
        <a:xfrm>
          <a:off x="818913" y="41295"/>
          <a:ext cx="3836416" cy="3836416"/>
        </a:xfrm>
        <a:prstGeom prst="circularArrow">
          <a:avLst>
            <a:gd name="adj1" fmla="val 5085"/>
            <a:gd name="adj2" fmla="val 327528"/>
            <a:gd name="adj3" fmla="val 15872129"/>
            <a:gd name="adj4" fmla="val 13114645"/>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F20520-AD7B-4DE0-A37B-FCE2F3441F3C}" type="datetimeFigureOut">
              <a:rPr lang="ru-RU" smtClean="0"/>
              <a:pPr/>
              <a:t>01.09.2021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520634-82F6-40B8-8E91-3D95CC4CBAE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7520634-82F6-40B8-8E91-3D95CC4CBAEE}" type="slidenum">
              <a:rPr lang="ru-RU" smtClean="0"/>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3937A0F-C75A-4610-A91F-B68F1E72FC52}"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3C76B5-D701-44B2-B7D9-1A5582C3143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37A0F-C75A-4610-A91F-B68F1E72FC52}" type="datetimeFigureOut">
              <a:rPr lang="ru-RU" smtClean="0"/>
              <a:pPr/>
              <a:t>01.09.2021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C76B5-D701-44B2-B7D9-1A5582C3143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b="1" dirty="0" smtClean="0"/>
              <a:t>Көбіктер мен аэрозольдердің химиялық технологиясы</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250"/>
            <a:ext cx="8229600" cy="5649913"/>
          </a:xfrm>
        </p:spPr>
        <p:txBody>
          <a:bodyPr>
            <a:normAutofit/>
          </a:bodyPr>
          <a:lstStyle/>
          <a:p>
            <a:pPr>
              <a:lnSpc>
                <a:spcPct val="80000"/>
              </a:lnSpc>
            </a:pPr>
            <a:r>
              <a:rPr lang="kk-KZ" sz="2200" smtClean="0"/>
              <a:t>Көбiктер химиялық тұрғыдан алғанда өзара сұйық қабаттар  арқылы бөлiнген газ (ауа) қуыстарынан құралатын дисперстiк жүйе. Әдетте, газ дисперстi фаза болса, ал сұйықтық, үздiксiз дисперстiк орта болып саналады. Көбiк түзу процесi көптеген физико-химиялык, физико-техникалық, және басқа да факторлардың өзара әcepiнeн күрделi түрде жүредi.</a:t>
            </a:r>
            <a:endParaRPr lang="ru-RU" sz="2200" smtClean="0"/>
          </a:p>
          <a:p>
            <a:pPr>
              <a:lnSpc>
                <a:spcPct val="80000"/>
              </a:lnSpc>
            </a:pPr>
            <a:r>
              <a:rPr lang="kk-KZ" sz="2200" smtClean="0"/>
              <a:t>Ерітіндідегі ауаның жеке көпіршігі шар пішіне жақын болады. Ол осы пішінді көбік түзгіш ерітіндіден шығaрда да сақтайды. Мысал ретінде жеке көпіршікті алып, көбіктің түзілгенін қарастырайық. (1-сурет). </a:t>
            </a:r>
            <a:endParaRPr lang="ru-RU" sz="2200" smtClean="0"/>
          </a:p>
          <a:p>
            <a:pPr>
              <a:lnSpc>
                <a:spcPct val="80000"/>
              </a:lnSpc>
            </a:pPr>
            <a:r>
              <a:rPr lang="kk-KZ" sz="2200" smtClean="0"/>
              <a:t>Сұйықтықтың ішінде көпіршік пайда болған кезде оның беті ұлғаяды. Көпіршікпен сұйықтық шегарасында  көбіктүзгіш заттың молекулалары жинала бастайды. Көпіршіктің беті бір қабатты көбіктүзгіш заттың молекулаларымен жабылады. Судан шыға бастаған кезде көпіршік сұйықтықтың бетіне жетіп, оны қысады да созады. Көбіктүзгіш заттың молекулалары ерітіндінің ішінен өсіп жатқан бетке ұмтылып, сұйықтықтың бетіндегі кабыршақтын бұзылуына кедергі жасайды. </a:t>
            </a:r>
            <a:endParaRPr lang="ru-RU" sz="2200" smtClean="0"/>
          </a:p>
          <a:p>
            <a:pPr>
              <a:lnSpc>
                <a:spcPct val="80000"/>
              </a:lnSpc>
            </a:pPr>
            <a:endParaRPr lang="ru-RU" sz="22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smtClean="0"/>
              <a:t>1-сурет. Көбiк  түзілу механизмi</a:t>
            </a:r>
            <a:r>
              <a:rPr lang="ru-RU" sz="4000" smtClean="0"/>
              <a:t/>
            </a:r>
            <a:br>
              <a:rPr lang="ru-RU" sz="4000" smtClean="0"/>
            </a:br>
            <a:endParaRPr lang="ru-RU" sz="4000" smtClean="0"/>
          </a:p>
        </p:txBody>
      </p:sp>
      <p:sp>
        <p:nvSpPr>
          <p:cNvPr id="5123" name="Содержимое 2"/>
          <p:cNvSpPr>
            <a:spLocks noGrp="1"/>
          </p:cNvSpPr>
          <p:nvPr>
            <p:ph idx="1"/>
          </p:nvPr>
        </p:nvSpPr>
        <p:spPr/>
        <p:txBody>
          <a:bodyPr/>
          <a:lstStyle/>
          <a:p>
            <a:endParaRPr lang="ru-RU" smtClean="0"/>
          </a:p>
        </p:txBody>
      </p:sp>
      <p:pic>
        <p:nvPicPr>
          <p:cNvPr id="5124" name="Picture 2"/>
          <p:cNvPicPr>
            <a:picLocks noChangeAspect="1" noChangeArrowheads="1"/>
          </p:cNvPicPr>
          <p:nvPr/>
        </p:nvPicPr>
        <p:blipFill>
          <a:blip r:embed="rId2" cstate="print"/>
          <a:srcRect/>
          <a:stretch>
            <a:fillRect/>
          </a:stretch>
        </p:blipFill>
        <p:spPr bwMode="auto">
          <a:xfrm>
            <a:off x="1835150" y="1916113"/>
            <a:ext cx="5719763" cy="36480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713"/>
            <a:ext cx="8229600" cy="5505450"/>
          </a:xfrm>
        </p:spPr>
        <p:txBody>
          <a:bodyPr>
            <a:normAutofit/>
          </a:bodyPr>
          <a:lstStyle/>
          <a:p>
            <a:pPr>
              <a:lnSpc>
                <a:spcPct val="80000"/>
              </a:lnSpc>
            </a:pPr>
            <a:r>
              <a:rPr lang="kk-KZ" sz="2700" smtClean="0"/>
              <a:t>Көпiршiк сұйықтан шығар кезде, оның қабырғасында адсорбцияның нәтижесінде бағытталған көбіктүзгіш молекуласының қос қабаты пайда болады. Ерітіндіге көп ауа жіберілсе түзілген көпіршіктер судан шығар кезде сұйықтықтын бетінде көбікті қабат түзеді. Сұйыктықпен газды араластырылу барысында көбікті қабаттың қалындығы  ұлғаяды. Нәтижесінде барлық сұйықтық көбікке айналады. </a:t>
            </a:r>
            <a:endParaRPr lang="ru-RU" sz="2700" smtClean="0"/>
          </a:p>
          <a:p>
            <a:pPr>
              <a:lnSpc>
                <a:spcPct val="80000"/>
              </a:lnSpc>
            </a:pPr>
            <a:r>
              <a:rPr lang="kk-KZ" sz="2700" smtClean="0"/>
              <a:t>Көпіршік арасындағы қабатшалар жуан (сұйықтық көп) болған кезде, көпіршіктердің пішіні </a:t>
            </a:r>
            <a:r>
              <a:rPr lang="kk-KZ" sz="2700" i="1" smtClean="0"/>
              <a:t>сфера тәрізді</a:t>
            </a:r>
            <a:r>
              <a:rPr lang="kk-KZ" sz="2700" smtClean="0"/>
              <a:t> болады. Сұйықтық ауа көпіршіктерімен қаныққан сайын, қабатшалардың қалындығы кеміп, көпіршіктердің пішіні сферадан </a:t>
            </a:r>
            <a:r>
              <a:rPr lang="kk-KZ" sz="2700" i="1" smtClean="0"/>
              <a:t>көп қырлы</a:t>
            </a:r>
            <a:r>
              <a:rPr lang="kk-KZ" sz="2700" smtClean="0"/>
              <a:t> түрге айнала бастайды.  </a:t>
            </a:r>
            <a:endParaRPr lang="ru-RU" sz="2700" smtClean="0"/>
          </a:p>
          <a:p>
            <a:pPr>
              <a:lnSpc>
                <a:spcPct val="80000"/>
              </a:lnSpc>
            </a:pPr>
            <a:endParaRPr lang="ru-RU" sz="27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9275"/>
            <a:ext cx="8229600" cy="5576888"/>
          </a:xfrm>
        </p:spPr>
        <p:txBody>
          <a:bodyPr>
            <a:normAutofit/>
          </a:bodyPr>
          <a:lstStyle/>
          <a:p>
            <a:pPr>
              <a:lnSpc>
                <a:spcPct val="80000"/>
              </a:lnSpc>
            </a:pPr>
            <a:r>
              <a:rPr lang="kk-KZ" sz="2200" smtClean="0"/>
              <a:t>Көбіктер ескіру кезінде де сфералық пішіннен қабаттардың жұқаруына байланысты көп қырлыға өтеді. Көбіктердің осындай екі түрге бөлінуін және олардың бір-біріне өтуін Манегольд ұсынған болатын.</a:t>
            </a:r>
            <a:endParaRPr lang="ru-RU" sz="2200" smtClean="0"/>
          </a:p>
          <a:p>
            <a:pPr>
              <a:lnSpc>
                <a:spcPct val="80000"/>
              </a:lnSpc>
            </a:pPr>
            <a:r>
              <a:rPr lang="kk-KZ" sz="2200" smtClean="0"/>
              <a:t>Көбiктегi газды қуыстардың геометриялық түрлерi ондағы сұйықпен газдың көлемiнiң ара қатынасына байланысты болады және көпiршiктiң ұяшықтары дөңгелек (2-сурет) немесе көп қырлы (полиэдрлiк) түрде болады (3-сурет).</a:t>
            </a:r>
            <a:endParaRPr lang="ru-RU" sz="2200" smtClean="0"/>
          </a:p>
          <a:p>
            <a:pPr>
              <a:lnSpc>
                <a:spcPct val="80000"/>
              </a:lnSpc>
            </a:pPr>
            <a:r>
              <a:rPr lang="kk-KZ" sz="2200" smtClean="0"/>
              <a:t>Көпiршiктерi дөңгелек көбiктерде сұйықтық көп болғандықтан, мұндай көбiктер тұрақсыз болады. Тұрақсыз көбiктерде Плато эффектiсi байқалады: оның мәнi — ауырлық күшi әсерiнен газды көпiршiктер аралықтарындағы сұйықтық, ағып кетiп, </a:t>
            </a:r>
            <a:r>
              <a:rPr lang="kk-KZ" sz="2200" i="1" smtClean="0"/>
              <a:t>коалесценция</a:t>
            </a:r>
            <a:r>
              <a:rPr lang="kk-KZ" sz="2200" smtClean="0"/>
              <a:t> құбылысы жүредi (латын тiлiнен аударғанда — coalesco – бiрiгу деген мағананы бiлдiредi). Көбiктердегi коалесценция дегенiмiз көршiлес газды қуыстардың бiрiгiп, үлкен бiр қуыска айналуы. Түзiлген үлкен газды қуыс жарылып, көпiршiк жойылады.</a:t>
            </a:r>
            <a:endParaRPr lang="ru-RU" sz="2200" smtClean="0"/>
          </a:p>
          <a:p>
            <a:pPr>
              <a:lnSpc>
                <a:spcPct val="80000"/>
              </a:lnSpc>
            </a:pPr>
            <a:endParaRPr lang="ru-RU" sz="22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smtClean="0"/>
              <a:t>2-сурет.</a:t>
            </a:r>
            <a:r>
              <a:rPr lang="en-US" sz="4000" smtClean="0"/>
              <a:t> Ш</a:t>
            </a:r>
            <a:r>
              <a:rPr lang="ru-RU" sz="4000" smtClean="0"/>
              <a:t>ар т</a:t>
            </a:r>
            <a:r>
              <a:rPr lang="kk-KZ" sz="4000" smtClean="0"/>
              <a:t>ә</a:t>
            </a:r>
            <a:r>
              <a:rPr lang="ru-RU" sz="4000" smtClean="0"/>
              <a:t>р</a:t>
            </a:r>
            <a:r>
              <a:rPr lang="en-US" sz="4000" smtClean="0"/>
              <a:t>i</a:t>
            </a:r>
            <a:r>
              <a:rPr lang="ru-RU" sz="4000" smtClean="0"/>
              <a:t>зд</a:t>
            </a:r>
            <a:r>
              <a:rPr lang="en-US" sz="4000" smtClean="0"/>
              <a:t>i</a:t>
            </a:r>
            <a:r>
              <a:rPr lang="kk-KZ" sz="4000" smtClean="0"/>
              <a:t> көбік</a:t>
            </a:r>
            <a:r>
              <a:rPr lang="ru-RU" sz="4000" smtClean="0"/>
              <a:t/>
            </a:r>
            <a:br>
              <a:rPr lang="ru-RU" sz="4000" smtClean="0"/>
            </a:br>
            <a:endParaRPr lang="ru-RU" sz="4000" smtClean="0"/>
          </a:p>
        </p:txBody>
      </p:sp>
      <p:sp>
        <p:nvSpPr>
          <p:cNvPr id="8195" name="Содержимое 2"/>
          <p:cNvSpPr>
            <a:spLocks noGrp="1"/>
          </p:cNvSpPr>
          <p:nvPr>
            <p:ph idx="1"/>
          </p:nvPr>
        </p:nvSpPr>
        <p:spPr/>
        <p:txBody>
          <a:bodyPr/>
          <a:lstStyle/>
          <a:p>
            <a:endParaRPr lang="ru-RU" smtClean="0"/>
          </a:p>
        </p:txBody>
      </p:sp>
      <p:pic>
        <p:nvPicPr>
          <p:cNvPr id="8196" name="Picture 2"/>
          <p:cNvPicPr>
            <a:picLocks noChangeAspect="1" noChangeArrowheads="1"/>
          </p:cNvPicPr>
          <p:nvPr/>
        </p:nvPicPr>
        <p:blipFill>
          <a:blip r:embed="rId2" cstate="print"/>
          <a:srcRect/>
          <a:stretch>
            <a:fillRect/>
          </a:stretch>
        </p:blipFill>
        <p:spPr bwMode="auto">
          <a:xfrm>
            <a:off x="2700338" y="1682750"/>
            <a:ext cx="4075112" cy="369093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4000" smtClean="0"/>
              <a:t/>
            </a:r>
            <a:br>
              <a:rPr lang="en-US" sz="4000" smtClean="0"/>
            </a:br>
            <a:r>
              <a:rPr lang="en-US" sz="4000" smtClean="0"/>
              <a:t/>
            </a:r>
            <a:br>
              <a:rPr lang="en-US" sz="4000" smtClean="0"/>
            </a:br>
            <a:r>
              <a:rPr lang="kk-KZ" sz="4000" smtClean="0"/>
              <a:t>3-сурет. Полиэдр тәрiздi көпiршiктiң ұяшығы</a:t>
            </a:r>
            <a:r>
              <a:rPr lang="ru-RU" sz="4000" smtClean="0"/>
              <a:t/>
            </a:r>
            <a:br>
              <a:rPr lang="ru-RU" sz="4000" smtClean="0"/>
            </a:br>
            <a:r>
              <a:rPr lang="en-US" sz="4000" smtClean="0"/>
              <a:t> </a:t>
            </a:r>
            <a:r>
              <a:rPr lang="ru-RU" sz="4000" smtClean="0"/>
              <a:t/>
            </a:r>
            <a:br>
              <a:rPr lang="ru-RU" sz="4000" smtClean="0"/>
            </a:br>
            <a:endParaRPr lang="ru-RU" sz="4000" smtClean="0"/>
          </a:p>
        </p:txBody>
      </p:sp>
      <p:sp>
        <p:nvSpPr>
          <p:cNvPr id="9219" name="Содержимое 2"/>
          <p:cNvSpPr>
            <a:spLocks noGrp="1"/>
          </p:cNvSpPr>
          <p:nvPr>
            <p:ph idx="1"/>
          </p:nvPr>
        </p:nvSpPr>
        <p:spPr/>
        <p:txBody>
          <a:bodyPr/>
          <a:lstStyle/>
          <a:p>
            <a:endParaRPr lang="ru-RU" smtClean="0"/>
          </a:p>
        </p:txBody>
      </p:sp>
      <p:pic>
        <p:nvPicPr>
          <p:cNvPr id="9220" name="Picture 2"/>
          <p:cNvPicPr>
            <a:picLocks noChangeAspect="1" noChangeArrowheads="1"/>
          </p:cNvPicPr>
          <p:nvPr/>
        </p:nvPicPr>
        <p:blipFill>
          <a:blip r:embed="rId2" cstate="print"/>
          <a:srcRect/>
          <a:stretch>
            <a:fillRect/>
          </a:stretch>
        </p:blipFill>
        <p:spPr bwMode="auto">
          <a:xfrm>
            <a:off x="2195513" y="1804988"/>
            <a:ext cx="4897437" cy="40005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150"/>
            <a:ext cx="8229600" cy="5434013"/>
          </a:xfrm>
        </p:spPr>
        <p:txBody>
          <a:bodyPr>
            <a:normAutofit/>
          </a:bodyPr>
          <a:lstStyle/>
          <a:p>
            <a:pPr>
              <a:lnSpc>
                <a:spcPct val="80000"/>
              </a:lnSpc>
            </a:pPr>
            <a:r>
              <a:rPr lang="kk-KZ" sz="2200" smtClean="0"/>
              <a:t>Көп қырлы көбiктерде сұйық фаза көлемi аз болып, өте тұрақты деп саналады. Бұндай көбiктерде жеке газды қуыстар бiр-бiрiне жақын орналасып, жұқа серпiмдi қабаттармен бөлiнедi. Бұл қабаттардың серпiмдiлiк күшi газды қуыстардың коалесценциялануына кедергi келтiредi. Аралық  қабаттардың  бipтe-бiрте  жұқаруынан  қуыстар бiр-бiрiне жақындап, көп қырлы полиэдр формасына ие болады.</a:t>
            </a:r>
            <a:endParaRPr lang="ru-RU" sz="2200" smtClean="0"/>
          </a:p>
          <a:p>
            <a:pPr>
              <a:lnSpc>
                <a:spcPct val="80000"/>
              </a:lnSpc>
            </a:pPr>
            <a:r>
              <a:rPr lang="kk-KZ" sz="2200" smtClean="0"/>
              <a:t>Көп қырлы көбіктер сфералықпен салыстырғанда тепе-теңдік күйге жақын болады, сондықтан олардың тұрақтылығы жоғары. Көбіктегі жанасып тұрған қабаттардың механикалық тепе-теңдігін анықтау үшін БАЗ ерітіндісіндегі көпқырлы үш газ көпіршіктерінің жанасуы қарастырылады. Осы үш көпіршіктің қабаттарының түйісуі кезінде пайда болатын үшбұрышты </a:t>
            </a:r>
            <a:r>
              <a:rPr lang="kk-KZ" sz="2200" i="1" smtClean="0"/>
              <a:t>Плато-Гиббс каналы</a:t>
            </a:r>
            <a:r>
              <a:rPr lang="kk-KZ" sz="2200" smtClean="0"/>
              <a:t> деп атайды. Кеңістікте оны үш цилиндірді бір-бірімен түйістіргенде  ортасында пайда болатын қуыс ретінде бейнелеуге болады (4-сурет). </a:t>
            </a:r>
            <a:endParaRPr lang="ru-RU" sz="2200" smtClean="0"/>
          </a:p>
          <a:p>
            <a:pPr>
              <a:lnSpc>
                <a:spcPct val="80000"/>
              </a:lnSpc>
            </a:pPr>
            <a:endParaRPr lang="ru-RU" sz="22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4000" smtClean="0"/>
              <a:t/>
            </a:r>
            <a:br>
              <a:rPr lang="en-US" sz="4000" smtClean="0"/>
            </a:br>
            <a:r>
              <a:rPr lang="en-US" sz="4000" smtClean="0"/>
              <a:t>4 </a:t>
            </a:r>
            <a:r>
              <a:rPr lang="kk-KZ" sz="4000" smtClean="0"/>
              <a:t>- </a:t>
            </a:r>
            <a:r>
              <a:rPr lang="en-US" sz="4000" smtClean="0"/>
              <a:t>c</a:t>
            </a:r>
            <a:r>
              <a:rPr lang="ru-RU" sz="4000" smtClean="0"/>
              <a:t>урет. Плато-Гиббс каналының көлденең қимасы</a:t>
            </a:r>
            <a:r>
              <a:rPr lang="ru-RU" sz="4000" b="1" smtClean="0"/>
              <a:t/>
            </a:r>
            <a:br>
              <a:rPr lang="ru-RU" sz="4000" b="1" smtClean="0"/>
            </a:br>
            <a:endParaRPr lang="ru-RU" sz="4000" smtClean="0"/>
          </a:p>
        </p:txBody>
      </p:sp>
      <p:sp>
        <p:nvSpPr>
          <p:cNvPr id="11267" name="Содержимое 2"/>
          <p:cNvSpPr>
            <a:spLocks noGrp="1"/>
          </p:cNvSpPr>
          <p:nvPr>
            <p:ph idx="1"/>
          </p:nvPr>
        </p:nvSpPr>
        <p:spPr/>
        <p:txBody>
          <a:bodyPr/>
          <a:lstStyle/>
          <a:p>
            <a:endParaRPr lang="ru-RU" smtClean="0"/>
          </a:p>
        </p:txBody>
      </p:sp>
      <p:pic>
        <p:nvPicPr>
          <p:cNvPr id="11268" name="Picture 2" descr="Scan0026_Pic1"/>
          <p:cNvPicPr>
            <a:picLocks noChangeAspect="1" noChangeArrowheads="1"/>
          </p:cNvPicPr>
          <p:nvPr/>
        </p:nvPicPr>
        <p:blipFill>
          <a:blip r:embed="rId2" cstate="print"/>
          <a:srcRect/>
          <a:stretch>
            <a:fillRect/>
          </a:stretch>
        </p:blipFill>
        <p:spPr bwMode="auto">
          <a:xfrm>
            <a:off x="3132138" y="1773238"/>
            <a:ext cx="2711450" cy="406876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4000" smtClean="0"/>
              <a:t/>
            </a:r>
            <a:br>
              <a:rPr lang="en-US" sz="4000" smtClean="0"/>
            </a:br>
            <a:r>
              <a:rPr lang="kk-KZ" sz="2800" smtClean="0"/>
              <a:t>Көбiктердiң құрылымы төмендегi геометриялық ережелер бойынша анықталады:</a:t>
            </a:r>
            <a:r>
              <a:rPr lang="ru-RU" sz="4000" smtClean="0"/>
              <a:t/>
            </a:r>
            <a:br>
              <a:rPr lang="ru-RU" sz="4000" smtClean="0"/>
            </a:br>
            <a:endParaRPr lang="ru-RU" sz="4000" smtClean="0"/>
          </a:p>
        </p:txBody>
      </p:sp>
      <p:sp>
        <p:nvSpPr>
          <p:cNvPr id="3" name="Содержимое 2"/>
          <p:cNvSpPr>
            <a:spLocks noGrp="1"/>
          </p:cNvSpPr>
          <p:nvPr>
            <p:ph idx="1"/>
          </p:nvPr>
        </p:nvSpPr>
        <p:spPr/>
        <p:txBody>
          <a:bodyPr>
            <a:normAutofit/>
          </a:bodyPr>
          <a:lstStyle/>
          <a:p>
            <a:pPr>
              <a:lnSpc>
                <a:spcPct val="80000"/>
              </a:lnSpc>
            </a:pPr>
            <a:r>
              <a:rPr lang="en-US" sz="2500" smtClean="0"/>
              <a:t>1. </a:t>
            </a:r>
            <a:r>
              <a:rPr lang="kk-KZ" sz="2500" smtClean="0"/>
              <a:t>Көп қырлы полиэдрдiң әpбip қабырғасында өзapa  бұрыштары 120</a:t>
            </a:r>
            <a:r>
              <a:rPr lang="kk-KZ" sz="2500" baseline="30000" smtClean="0"/>
              <a:t>0</a:t>
            </a:r>
            <a:r>
              <a:rPr lang="kk-KZ" sz="2500" smtClean="0"/>
              <a:t> болатын үш қабат түйiседi және олардың қабаттардың бір жазықтықтағы керілу күштері бірдей болады. Олардын түйiсу нүктелерi жуандап үшбұрыш түзедi (5-сурет). Осы үшбұрыштар </a:t>
            </a:r>
            <a:r>
              <a:rPr lang="kk-KZ" sz="2500" i="1" smtClean="0"/>
              <a:t>Плато-Гиббс каналдары</a:t>
            </a:r>
            <a:r>
              <a:rPr lang="kk-KZ" sz="2500" smtClean="0"/>
              <a:t> деп аталады. Олар бiр-бiрiмен байланысқан жүйе болып, көпiршiктiң бүкiл құрылымын құрайды. Бұл Платоның көпқырлы көбіктердің құрылымын түсіндіруге арналған бірінші ережесі. Егер төрт көпіршікті түйістіретін болсақ, онда олар 90</a:t>
            </a:r>
            <a:r>
              <a:rPr lang="kk-KZ" sz="2500" smtClean="0">
                <a:sym typeface="Symbol" pitchFamily="18" charset="2"/>
              </a:rPr>
              <a:t></a:t>
            </a:r>
            <a:r>
              <a:rPr lang="kk-KZ" sz="2500" smtClean="0"/>
              <a:t>-та бір-бірін теңестіреді, бірақ бұл тепе-теңдік тұрақсыз. Кез келген көпіршікте кішкене ғана қысым өзгерсе, төрт қуыстан тұратын жүйеміз бірден үш қабаттан біріккен, екі Плато каналдарынын тұратын жүйеге айналады.</a:t>
            </a:r>
            <a:endParaRPr lang="ru-RU" sz="2500" smtClean="0"/>
          </a:p>
          <a:p>
            <a:pPr>
              <a:lnSpc>
                <a:spcPct val="80000"/>
              </a:lnSpc>
            </a:pPr>
            <a:endParaRPr lang="ru-RU" sz="25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smtClean="0"/>
              <a:t>5-сурет. Плато-Гиббс каналының көлденең кесiндiсi</a:t>
            </a:r>
            <a:endParaRPr lang="ru-RU" sz="4000" smtClean="0"/>
          </a:p>
        </p:txBody>
      </p:sp>
      <p:sp>
        <p:nvSpPr>
          <p:cNvPr id="13315" name="Содержимое 2"/>
          <p:cNvSpPr>
            <a:spLocks noGrp="1"/>
          </p:cNvSpPr>
          <p:nvPr>
            <p:ph idx="1"/>
          </p:nvPr>
        </p:nvSpPr>
        <p:spPr/>
        <p:txBody>
          <a:bodyPr/>
          <a:lstStyle/>
          <a:p>
            <a:endParaRPr lang="ru-RU" smtClean="0"/>
          </a:p>
        </p:txBody>
      </p:sp>
      <p:pic>
        <p:nvPicPr>
          <p:cNvPr id="13316" name="Picture 2"/>
          <p:cNvPicPr>
            <a:picLocks noChangeAspect="1" noChangeArrowheads="1"/>
          </p:cNvPicPr>
          <p:nvPr/>
        </p:nvPicPr>
        <p:blipFill>
          <a:blip r:embed="rId2" cstate="print"/>
          <a:srcRect/>
          <a:stretch>
            <a:fillRect/>
          </a:stretch>
        </p:blipFill>
        <p:spPr bwMode="auto">
          <a:xfrm>
            <a:off x="3203575" y="2276475"/>
            <a:ext cx="3573463" cy="32115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628800"/>
            <a:ext cx="8363272" cy="2736304"/>
          </a:xfrm>
        </p:spPr>
        <p:txBody>
          <a:bodyPr>
            <a:normAutofit fontScale="90000"/>
          </a:bodyPr>
          <a:lstStyle/>
          <a:p>
            <a:r>
              <a:rPr lang="kk-KZ" dirty="0" smtClean="0"/>
              <a:t>Дәріс1. «Кіріспе. Көбіктер және аэрозольдердің практикалық </a:t>
            </a:r>
            <a:r>
              <a:rPr lang="kk-KZ" dirty="0" smtClean="0"/>
              <a:t>маңызы. </a:t>
            </a:r>
            <a:r>
              <a:rPr lang="kk-KZ" dirty="0" smtClean="0"/>
              <a:t>Көбiктердің құрылымы және жіктелуі</a:t>
            </a:r>
            <a:r>
              <a:rPr lang="kk-KZ" dirty="0" smtClean="0"/>
              <a:t>»</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Содержимое 2"/>
          <p:cNvSpPr>
            <a:spLocks noGrp="1"/>
          </p:cNvSpPr>
          <p:nvPr>
            <p:ph idx="1"/>
          </p:nvPr>
        </p:nvSpPr>
        <p:spPr>
          <a:xfrm>
            <a:off x="457200" y="476250"/>
            <a:ext cx="8229600" cy="5649913"/>
          </a:xfrm>
        </p:spPr>
        <p:txBody>
          <a:bodyPr/>
          <a:lstStyle/>
          <a:p>
            <a:r>
              <a:rPr lang="kk-KZ" sz="2400" smtClean="0"/>
              <a:t>2. Плато сабынның көбіктерін зерттей отырып, үш өлшемді полиэдрлі көбіктерге екінші заңын келесі түрде тұжырымдады: бір нүктеде Плато каналдарының төртеуі түйісіп, 109</a:t>
            </a:r>
            <a:r>
              <a:rPr lang="ru-RU" sz="2400" smtClean="0">
                <a:sym typeface="Symbol" pitchFamily="18" charset="2"/>
              </a:rPr>
              <a:t></a:t>
            </a:r>
            <a:r>
              <a:rPr lang="kk-KZ" sz="2400" smtClean="0"/>
              <a:t>28’ құрайтын бірдей бұрыштар түзеді.</a:t>
            </a:r>
            <a:endParaRPr lang="ru-RU" sz="2400" smtClean="0"/>
          </a:p>
          <a:p>
            <a:r>
              <a:rPr lang="kk-KZ" sz="2400" smtClean="0"/>
              <a:t>Газды қуыстардың орташа радиусы </a:t>
            </a:r>
            <a:r>
              <a:rPr lang="kk-KZ" sz="2400" i="1" smtClean="0"/>
              <a:t>r</a:t>
            </a:r>
            <a:r>
              <a:rPr lang="kk-KZ" sz="2400" smtClean="0"/>
              <a:t> арқылы белгiленген үш бұрышты Плато каналының көлденең кесiндiсiнiң ауданы </a:t>
            </a:r>
            <a:r>
              <a:rPr lang="kk-KZ" sz="2400" i="1" smtClean="0"/>
              <a:t>S</a:t>
            </a:r>
            <a:r>
              <a:rPr lang="kk-KZ" sz="2400" smtClean="0"/>
              <a:t> төмендегi формула бойынша анықталады:</a:t>
            </a:r>
            <a:endParaRPr lang="en-US" sz="2400" smtClean="0"/>
          </a:p>
          <a:p>
            <a:endParaRPr lang="en-US" sz="2400" smtClean="0"/>
          </a:p>
          <a:p>
            <a:endParaRPr lang="en-US" sz="2400" smtClean="0"/>
          </a:p>
          <a:p>
            <a:r>
              <a:rPr lang="kk-KZ" sz="2400" smtClean="0"/>
              <a:t>Көпiршiк қуыстарындағы сұйықтардың азаюы Плато каналдарының көлденен қиындыларының кемуiне әкелiп нәтижесiнде капиллярлық қысымның градиентi пайда болады.</a:t>
            </a:r>
            <a:endParaRPr lang="ru-RU" sz="2400" smtClean="0"/>
          </a:p>
          <a:p>
            <a:endParaRPr lang="ru-RU" sz="2400" smtClean="0"/>
          </a:p>
          <a:p>
            <a:endParaRPr lang="ru-RU" smtClean="0"/>
          </a:p>
        </p:txBody>
      </p:sp>
      <p:sp>
        <p:nvSpPr>
          <p:cNvPr id="102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latin typeface="Calibri" pitchFamily="34" charset="0"/>
            </a:endParaRPr>
          </a:p>
        </p:txBody>
      </p:sp>
      <p:graphicFrame>
        <p:nvGraphicFramePr>
          <p:cNvPr id="1026" name="Object 1"/>
          <p:cNvGraphicFramePr>
            <a:graphicFrameLocks noChangeAspect="1"/>
          </p:cNvGraphicFramePr>
          <p:nvPr/>
        </p:nvGraphicFramePr>
        <p:xfrm>
          <a:off x="3175000" y="3357563"/>
          <a:ext cx="2938463" cy="863600"/>
        </p:xfrm>
        <a:graphic>
          <a:graphicData uri="http://schemas.openxmlformats.org/presentationml/2006/ole">
            <p:oleObj spid="_x0000_s1026" name="Формула" r:id="rId3" imgW="1002865" imgH="304668"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457200" y="404664"/>
            <a:ext cx="8229600" cy="5721499"/>
          </a:xfrm>
        </p:spPr>
        <p:txBody>
          <a:bodyPr>
            <a:normAutofit fontScale="47500" lnSpcReduction="20000"/>
          </a:bodyPr>
          <a:lstStyle/>
          <a:p>
            <a:r>
              <a:rPr lang="kk-KZ" dirty="0" smtClean="0"/>
              <a:t>Негізінен көбіктер сұйықтықтағы немесе қатты заттардағы газдардың дисперсиясымен сипатталса, ал аэрозольдер керісінше сұйық немесе қатты заттар бөлшектерінен тұратын газды ортада (көбінесе ауамен) араласқан дисперстік жүйені құрайды.</a:t>
            </a:r>
            <a:endParaRPr lang="ru-RU" dirty="0" smtClean="0"/>
          </a:p>
          <a:p>
            <a:r>
              <a:rPr lang="kk-KZ" dirty="0" smtClean="0"/>
              <a:t>Мұндай дисперсті жүйелер табиғатта және техникада кеңінен таралған.Тұрмыста көбікті және аэрозольді жуғыш заттарды ванна, кілем және жиһаздарды тазалауда кеңінен қолданады. Сонымен қатар көбіктерді өрт сөндіруде, әсіресе тез жанғыш сұйықтықтардың жануы кезінде, жабық орындарда, яғни тікұшақтардың, кемелердің, жертөлелердің өртенуі кезінде қолданады. Көбіктерді сонымен қатар жылулықты сақтау, мысалы пайда қазбаларын ашық әдіспен өндіргенде полигондардың қатып қалуынан қорғайды. Көбіктердің қатты қабыршақты түрін (аэрогельдер) жылу сақтайтын және дыбыс өткізбейтін материалдарды, пенопластды, құтқарғыш құралдарды және т.б жасауда кеңінен қолданылады, сондай-ақ қатты көбіктерге кондитерлік көбіктер, торттар жатады.</a:t>
            </a:r>
            <a:endParaRPr lang="ru-RU" dirty="0" smtClean="0"/>
          </a:p>
          <a:p>
            <a:r>
              <a:rPr lang="kk-KZ" dirty="0" smtClean="0"/>
              <a:t>Аэрозоль бөлшектері жерден атмосфераға көтеріледі, онда газ тәрізді заттармен, сұйық және қатты заттармен химиялық реакцияға түседі. Аэрозольдердің көп бөлшегі табиғи процесс нәтижесінде түзіледі.</a:t>
            </a:r>
            <a:endParaRPr lang="ru-RU" dirty="0" smtClean="0"/>
          </a:p>
          <a:p>
            <a:r>
              <a:rPr lang="kk-KZ" dirty="0" smtClean="0"/>
              <a:t>Адамзат аэрозольдердің аз ғана мөлшерін қолданғанның өзінде ауаға жылына 1 миллиард тонна қалдық бөлінеді. Олардың химиялық құрамы әртүрлі, бұл диоксид кремний – құм, улы металдар, пестицидтер, көмірсутектер және т.б. Антропогендік аэрозольдердің негізгі бұлағы – жану процесі. Энергетика және көліктер жалпы антропогендік аэрозаольдердің  2/3 бөлігін құрайды. Ал қалған бөліктерін – металлургиялық өндіріс, құрылыс материалдарын шығаратын өндіріс, химиялық өндіріс құрайды.</a:t>
            </a:r>
            <a:endParaRPr lang="ru-RU" dirty="0" smtClean="0"/>
          </a:p>
          <a:p>
            <a:r>
              <a:rPr lang="kk-KZ" dirty="0" smtClean="0"/>
              <a:t>Көбікті және аэрозольді жүйелердің қасиеттеріне дисперсті фаза мен дисперсті орта шекарасында өтетін процестер әсер етеді. Сондықтан жүйелердің қасиеттерін білу тәжірибелік те, ғылыми да  маңызды рөл атқарады</a:t>
            </a:r>
            <a:r>
              <a:rPr lang="kk-KZ" dirty="0" smtClean="0"/>
              <a:t>.</a:t>
            </a:r>
            <a:endParaRPr lang="ru-RU" dirty="0" smtClean="0"/>
          </a:p>
          <a:p>
            <a:r>
              <a:rPr lang="kk-KZ" dirty="0" smtClean="0"/>
              <a:t> </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t>
            </a:r>
            <a:r>
              <a:rPr lang="kk-KZ" b="1" dirty="0" smtClean="0"/>
              <a:t>Көбік туралы түсінік</a:t>
            </a:r>
            <a:r>
              <a:rPr lang="ru-RU" dirty="0" smtClean="0"/>
              <a:t/>
            </a:r>
            <a:br>
              <a:rPr lang="ru-RU" dirty="0" smtClean="0"/>
            </a:br>
            <a:endParaRPr lang="ru-RU" dirty="0"/>
          </a:p>
        </p:txBody>
      </p:sp>
      <p:sp>
        <p:nvSpPr>
          <p:cNvPr id="3" name="Содержимое 2"/>
          <p:cNvSpPr>
            <a:spLocks noGrp="1"/>
          </p:cNvSpPr>
          <p:nvPr>
            <p:ph idx="1"/>
          </p:nvPr>
        </p:nvSpPr>
        <p:spPr>
          <a:xfrm>
            <a:off x="827584" y="1124744"/>
            <a:ext cx="7992888" cy="5001419"/>
          </a:xfrm>
        </p:spPr>
        <p:txBody>
          <a:bodyPr/>
          <a:lstStyle/>
          <a:p>
            <a:r>
              <a:rPr lang="kk-KZ" dirty="0" smtClean="0"/>
              <a:t>Көбiк — сұйық немесе қатты дисперстiк ортадағы газдың (немесе ауаның) дисперсиясы — лиофобтық жүйелерге жатады. </a:t>
            </a:r>
            <a:endParaRPr lang="en-US" dirty="0" smtClean="0"/>
          </a:p>
          <a:p>
            <a:r>
              <a:rPr lang="kk-KZ" i="1" dirty="0" smtClean="0"/>
              <a:t>Газдың сұйықтықтағы дисперсиясын көбік</a:t>
            </a:r>
            <a:r>
              <a:rPr lang="kk-KZ" dirty="0" smtClean="0"/>
              <a:t>, ал қатты денедегі газдың дисперсиясын </a:t>
            </a:r>
            <a:r>
              <a:rPr lang="kk-KZ" i="1" dirty="0" smtClean="0"/>
              <a:t>қатты көбік</a:t>
            </a:r>
            <a:r>
              <a:rPr lang="kk-KZ" dirty="0" smtClean="0"/>
              <a:t> деп атайды.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Сұйық</a:t>
            </a:r>
            <a:r>
              <a:rPr lang="ru-RU" dirty="0" smtClean="0"/>
              <a:t> </a:t>
            </a:r>
            <a:r>
              <a:rPr lang="kk-KZ" dirty="0" smtClean="0"/>
              <a:t>көбiктер</a:t>
            </a:r>
            <a:endParaRPr lang="ru-RU" dirty="0"/>
          </a:p>
        </p:txBody>
      </p:sp>
      <p:sp>
        <p:nvSpPr>
          <p:cNvPr id="3" name="Содержимое 2"/>
          <p:cNvSpPr>
            <a:spLocks noGrp="1"/>
          </p:cNvSpPr>
          <p:nvPr>
            <p:ph idx="1"/>
          </p:nvPr>
        </p:nvSpPr>
        <p:spPr>
          <a:xfrm>
            <a:off x="457200" y="1600200"/>
            <a:ext cx="4042792" cy="4525963"/>
          </a:xfrm>
        </p:spPr>
        <p:txBody>
          <a:bodyPr>
            <a:normAutofit fontScale="77500" lnSpcReduction="20000"/>
          </a:bodyPr>
          <a:lstStyle/>
          <a:p>
            <a:r>
              <a:rPr lang="ru-RU" dirty="0" err="1" smtClean="0"/>
              <a:t>Көбіктер </a:t>
            </a:r>
            <a:r>
              <a:rPr lang="ru-RU" dirty="0" smtClean="0"/>
              <a:t>— </a:t>
            </a:r>
            <a:r>
              <a:rPr lang="ru-RU" dirty="0" err="1" smtClean="0"/>
              <a:t>дисперстік</a:t>
            </a:r>
            <a:r>
              <a:rPr lang="ru-RU" dirty="0" smtClean="0"/>
              <a:t> </a:t>
            </a:r>
            <a:r>
              <a:rPr lang="ru-RU" dirty="0" err="1" smtClean="0"/>
              <a:t>фазасы</a:t>
            </a:r>
            <a:r>
              <a:rPr lang="ru-RU" dirty="0" smtClean="0"/>
              <a:t> газ, ал </a:t>
            </a:r>
            <a:r>
              <a:rPr lang="ru-RU" dirty="0" err="1" smtClean="0"/>
              <a:t>дисперстік</a:t>
            </a:r>
            <a:r>
              <a:rPr lang="ru-RU" dirty="0" smtClean="0"/>
              <a:t> </a:t>
            </a:r>
            <a:r>
              <a:rPr lang="ru-RU" dirty="0" err="1" smtClean="0"/>
              <a:t>ортасы</a:t>
            </a:r>
            <a:r>
              <a:rPr lang="ru-RU" dirty="0" smtClean="0"/>
              <a:t> </a:t>
            </a:r>
            <a:r>
              <a:rPr lang="ru-RU" dirty="0" err="1" smtClean="0"/>
              <a:t>сұйық болса</a:t>
            </a:r>
            <a:r>
              <a:rPr lang="ru-RU" dirty="0" smtClean="0"/>
              <a:t> </a:t>
            </a:r>
            <a:r>
              <a:rPr lang="ru-RU" dirty="0" err="1" smtClean="0"/>
              <a:t>сұйық көбік</a:t>
            </a:r>
            <a:r>
              <a:rPr lang="ru-RU" dirty="0" smtClean="0"/>
              <a:t>, </a:t>
            </a:r>
            <a:r>
              <a:rPr lang="ru-RU" dirty="0" err="1" smtClean="0"/>
              <a:t>ал</a:t>
            </a:r>
            <a:r>
              <a:rPr lang="ru-RU" dirty="0" smtClean="0"/>
              <a:t> </a:t>
            </a:r>
            <a:r>
              <a:rPr lang="ru-RU" dirty="0" err="1" smtClean="0"/>
              <a:t>дисперстік</a:t>
            </a:r>
            <a:r>
              <a:rPr lang="ru-RU" dirty="0" smtClean="0"/>
              <a:t> </a:t>
            </a:r>
            <a:r>
              <a:rPr lang="ru-RU" dirty="0" err="1" smtClean="0"/>
              <a:t>ортасы</a:t>
            </a:r>
            <a:r>
              <a:rPr lang="ru-RU" dirty="0" smtClean="0"/>
              <a:t> </a:t>
            </a:r>
            <a:r>
              <a:rPr lang="ru-RU" dirty="0" err="1" smtClean="0"/>
              <a:t>қатты зат</a:t>
            </a:r>
            <a:r>
              <a:rPr lang="ru-RU" dirty="0" smtClean="0"/>
              <a:t> </a:t>
            </a:r>
            <a:r>
              <a:rPr lang="ru-RU" dirty="0" err="1" smtClean="0"/>
              <a:t>болса</a:t>
            </a:r>
            <a:r>
              <a:rPr lang="ru-RU" dirty="0" smtClean="0"/>
              <a:t> </a:t>
            </a:r>
            <a:r>
              <a:rPr lang="ru-RU" dirty="0" err="1" smtClean="0"/>
              <a:t>қатты көбік деп</a:t>
            </a:r>
            <a:r>
              <a:rPr lang="ru-RU" dirty="0" smtClean="0"/>
              <a:t> </a:t>
            </a:r>
            <a:r>
              <a:rPr lang="ru-RU" dirty="0" err="1" smtClean="0"/>
              <a:t>аталатын</a:t>
            </a:r>
            <a:r>
              <a:rPr lang="ru-RU" dirty="0" smtClean="0"/>
              <a:t> </a:t>
            </a:r>
            <a:r>
              <a:rPr lang="ru-RU" dirty="0" err="1" smtClean="0"/>
              <a:t>дисперстік</a:t>
            </a:r>
            <a:r>
              <a:rPr lang="ru-RU" dirty="0" smtClean="0"/>
              <a:t> </a:t>
            </a:r>
            <a:r>
              <a:rPr lang="ru-RU" dirty="0" err="1" smtClean="0"/>
              <a:t>системалар</a:t>
            </a:r>
            <a:r>
              <a:rPr lang="ru-RU" dirty="0" smtClean="0"/>
              <a:t>. су мен </a:t>
            </a:r>
            <a:r>
              <a:rPr lang="ru-RU" dirty="0" err="1" smtClean="0"/>
              <a:t>көмірқышқыл </a:t>
            </a:r>
            <a:r>
              <a:rPr lang="ru-RU" dirty="0" smtClean="0"/>
              <a:t>газы </a:t>
            </a:r>
            <a:r>
              <a:rPr lang="ru-RU" dirty="0" err="1" smtClean="0"/>
              <a:t>сұйык</a:t>
            </a:r>
            <a:r>
              <a:rPr lang="ru-RU" dirty="0" smtClean="0"/>
              <a:t>, </a:t>
            </a:r>
            <a:r>
              <a:rPr lang="ru-RU" dirty="0" err="1" smtClean="0"/>
              <a:t>көбікті түзеді</a:t>
            </a:r>
            <a:r>
              <a:rPr lang="ru-RU" dirty="0" smtClean="0"/>
              <a:t>. </a:t>
            </a:r>
            <a:r>
              <a:rPr lang="ru-RU" dirty="0" err="1" smtClean="0"/>
              <a:t>Ондағы </a:t>
            </a:r>
            <a:r>
              <a:rPr lang="ru-RU" dirty="0" smtClean="0"/>
              <a:t>су — </a:t>
            </a:r>
            <a:r>
              <a:rPr lang="ru-RU" dirty="0" err="1" smtClean="0"/>
              <a:t>дисперстік</a:t>
            </a:r>
            <a:r>
              <a:rPr lang="ru-RU" dirty="0" smtClean="0"/>
              <a:t> орта да, </a:t>
            </a:r>
            <a:r>
              <a:rPr lang="ru-RU" dirty="0" err="1" smtClean="0"/>
              <a:t>көміртек </a:t>
            </a:r>
            <a:r>
              <a:rPr lang="ru-RU" dirty="0" smtClean="0"/>
              <a:t>(</a:t>
            </a:r>
            <a:r>
              <a:rPr lang="en-US" dirty="0" smtClean="0"/>
              <a:t>IV) </a:t>
            </a:r>
            <a:r>
              <a:rPr lang="ru-RU" dirty="0" err="1" smtClean="0"/>
              <a:t>оксиді</a:t>
            </a:r>
            <a:r>
              <a:rPr lang="ru-RU" dirty="0" smtClean="0"/>
              <a:t> — </a:t>
            </a:r>
            <a:r>
              <a:rPr lang="ru-RU" dirty="0" err="1" smtClean="0"/>
              <a:t>дисперстік</a:t>
            </a:r>
            <a:r>
              <a:rPr lang="ru-RU" dirty="0" smtClean="0"/>
              <a:t> фаза</a:t>
            </a:r>
            <a:endParaRPr lang="ru-RU" dirty="0"/>
          </a:p>
        </p:txBody>
      </p:sp>
      <p:pic>
        <p:nvPicPr>
          <p:cNvPr id="5" name="Picture 2" descr="https://upload.wikimedia.org/wikipedia/commons/thumb/f/f4/Foam_-_big.jpg/220px-Foam_-_big.jpg"/>
          <p:cNvPicPr>
            <a:picLocks noChangeAspect="1" noChangeArrowheads="1"/>
          </p:cNvPicPr>
          <p:nvPr/>
        </p:nvPicPr>
        <p:blipFill>
          <a:blip r:embed="rId2" cstate="print"/>
          <a:srcRect/>
          <a:stretch>
            <a:fillRect/>
          </a:stretch>
        </p:blipFill>
        <p:spPr bwMode="auto">
          <a:xfrm>
            <a:off x="4788024" y="1412776"/>
            <a:ext cx="3672408" cy="480751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Қатты көбiктер</a:t>
            </a:r>
            <a:endParaRPr lang="ru-RU" dirty="0"/>
          </a:p>
        </p:txBody>
      </p:sp>
      <p:sp>
        <p:nvSpPr>
          <p:cNvPr id="3" name="Содержимое 2"/>
          <p:cNvSpPr>
            <a:spLocks noGrp="1"/>
          </p:cNvSpPr>
          <p:nvPr>
            <p:ph idx="1"/>
          </p:nvPr>
        </p:nvSpPr>
        <p:spPr>
          <a:xfrm>
            <a:off x="457200" y="1268760"/>
            <a:ext cx="4762872" cy="5112568"/>
          </a:xfrm>
        </p:spPr>
        <p:txBody>
          <a:bodyPr>
            <a:normAutofit fontScale="47500" lnSpcReduction="20000"/>
          </a:bodyPr>
          <a:lstStyle/>
          <a:p>
            <a:r>
              <a:rPr lang="kk-KZ" dirty="0" smtClean="0"/>
              <a:t>Қатты көбiктер құрылыста кеңiнен қолданылады. Оларға көбiктiпласттар, көбiктiбетон, көбiкшынылар жатады. Көбiктiпласттар көбiк түзгiш материалдардан алынады. Көбiктiпласттарда дисперстi фаза газ болып табылады. Пластмассаға газ көпiршiктердi енгiзу үшiн қыздырғанда  газтүзгiш заттарды қолданады. Газ түзiлу химиялық, механикалық және физикалық процестер арқылы жүредi. Көбiктiпластардың ұяшықтары бiр-бiрiне бiрiкпейдi. Егер материалда бiрiккен ұяшықтар көп болса, онда соны поропласт деп атайды. Поропласттар су мен газдарды жақсы өткiзедi: олардың дыбыс және вибризоляциялық қасиеттерi жоғары. Көбiктiпласттардың арасында 300-400%-ке ұзаратын көбiктiматериалдар ерекше орын алады. Бұл материалдар поролондар деп аталынады. Олардың көлемдiк массасы аз, тығыздылығы 30-40 кг/м</a:t>
            </a:r>
            <a:r>
              <a:rPr lang="kk-KZ" baseline="30000" dirty="0" smtClean="0"/>
              <a:t>-3</a:t>
            </a:r>
            <a:r>
              <a:rPr lang="kk-KZ" dirty="0" smtClean="0"/>
              <a:t>; жылу сақтайтын, ауа өткiзбейтiн қасиеттерi бар және әр түрлi заттармен (май, бензин, т.б.) әрекеттескенде бұзылмайды. Соңдықтан поролондар жылу мен дыбысты сақтау үшiн қолданылады. Оларды отыратын жастықтар, матрацтар жасауда, киiм, аяқ киiм тiгетiн өндiрiстерде, жиқаз, ыдыс-аяқ, шыны орау үшiн кең пайдаланылады. </a:t>
            </a:r>
            <a:endParaRPr lang="ru-RU" dirty="0" smtClean="0"/>
          </a:p>
          <a:p>
            <a:endParaRPr lang="ru-RU" dirty="0"/>
          </a:p>
        </p:txBody>
      </p:sp>
      <p:pic>
        <p:nvPicPr>
          <p:cNvPr id="4" name="Picture 4" descr="https://upload.wikimedia.org/wikipedia/commons/thumb/f/fc/Aluminium_foam.jpg/800px-Aluminium_foam.jpg"/>
          <p:cNvPicPr>
            <a:picLocks noChangeAspect="1" noChangeArrowheads="1"/>
          </p:cNvPicPr>
          <p:nvPr/>
        </p:nvPicPr>
        <p:blipFill>
          <a:blip r:embed="rId2" cstate="print"/>
          <a:srcRect/>
          <a:stretch>
            <a:fillRect/>
          </a:stretch>
        </p:blipFill>
        <p:spPr bwMode="auto">
          <a:xfrm>
            <a:off x="5220072" y="1196752"/>
            <a:ext cx="3618284" cy="482588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92500" lnSpcReduction="10000"/>
          </a:bodyPr>
          <a:lstStyle/>
          <a:p>
            <a:r>
              <a:rPr lang="kk-KZ" dirty="0" smtClean="0"/>
              <a:t>Құрылыста ұяшықты бетондарды, органикалық және минералдық көбiктердi, яғни көбiкшыныларды кең колданады. Көбiкшынылар  суды тазарту үшiн сүзгiш ретiнде де қолданылады. Көбiкшынылардың ассортиментi кең, олардың iшiнде акустикалық және декоративтiк iрiктемелер бар. Тамақ өнеркәсiбiндегi қатты көбiктер көбiктi құрғату арқылы алынады. Мысалы, нан — бұл қатты көбiкке жатады, көбiктендiру қамырды дайындау процесiнде жүргiзiледi, нан пiскенде көбiк құрғатылады.</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Көбiктердiң қолданылуы</a:t>
            </a:r>
            <a:endParaRPr lang="ru-RU" dirty="0"/>
          </a:p>
        </p:txBody>
      </p:sp>
      <p:sp>
        <p:nvSpPr>
          <p:cNvPr id="3" name="Содержимое 2"/>
          <p:cNvSpPr>
            <a:spLocks noGrp="1"/>
          </p:cNvSpPr>
          <p:nvPr>
            <p:ph idx="1"/>
          </p:nvPr>
        </p:nvSpPr>
        <p:spPr>
          <a:xfrm>
            <a:off x="5364088" y="1340768"/>
            <a:ext cx="3405064" cy="5217443"/>
          </a:xfrm>
        </p:spPr>
        <p:txBody>
          <a:bodyPr>
            <a:normAutofit fontScale="40000" lnSpcReduction="20000"/>
          </a:bodyPr>
          <a:lstStyle/>
          <a:p>
            <a:r>
              <a:rPr lang="kk-KZ" sz="3500" dirty="0" smtClean="0"/>
              <a:t>Көбiктердiң тұрақтылығы және басқа қасиеттерiне қойылатын талаптар олардың пайдалану шарттарына байланысты. Мысалы, флотациялық көбiктiң тұрақтылығы төмен болу керек, бiрақ ол пульпадан алынған минералды бөлшектердi, ерiтiлген заттарды ұстай алуы шарт. Қатқан көбiктер жылуды сақтайтын топырақтар алу үшiн пайдаланылады. Олардың кристаллизацияға дейiнгi еселену саны төмен және синерезис жылдамдығы төмен болуы керек. Көбiктiк хроматографияда қолданылатын көбiктiң еселену саны мен тұрақтылығы жоғары болуы керек. Өрт сөндiруде, әcipece мұнай мен сұйық жаңар-майлардың өртiн сөндiргенде де тұрақтылығы жоғары көбiктер қажет. Олар өртенiп жатқан сұйықтан шыққан буды жiбермей, және сол сұйықтың бетiнде жақсы жайыла жылжып, өрттi тез басуға қабiлеттi болуы тиiс.</a:t>
            </a:r>
            <a:endParaRPr lang="ru-RU" sz="3500" dirty="0" smtClean="0"/>
          </a:p>
          <a:p>
            <a:endParaRPr lang="ru-RU" dirty="0"/>
          </a:p>
        </p:txBody>
      </p:sp>
      <p:graphicFrame>
        <p:nvGraphicFramePr>
          <p:cNvPr id="6" name="Схема 5"/>
          <p:cNvGraphicFramePr/>
          <p:nvPr/>
        </p:nvGraphicFramePr>
        <p:xfrm>
          <a:off x="251520" y="1412776"/>
          <a:ext cx="55446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ctrTitle"/>
          </p:nvPr>
        </p:nvSpPr>
        <p:spPr/>
        <p:txBody>
          <a:bodyPr/>
          <a:lstStyle/>
          <a:p>
            <a:r>
              <a:rPr lang="kk-KZ" b="1" dirty="0" smtClean="0"/>
              <a:t>Көбiктердің құрылымы және жіктелуі</a:t>
            </a:r>
            <a:endParaRPr lang="ru-RU" dirty="0" smtClean="0"/>
          </a:p>
        </p:txBody>
      </p:sp>
      <p:sp>
        <p:nvSpPr>
          <p:cNvPr id="3" name="Подзаголовок 2"/>
          <p:cNvSpPr>
            <a:spLocks noGrp="1"/>
          </p:cNvSpPr>
          <p:nvPr>
            <p:ph type="subTitle" idx="1"/>
          </p:nvPr>
        </p:nvSpPr>
        <p:spPr/>
        <p:txBody>
          <a:bodyPr>
            <a:normAutofit/>
          </a:bodyPr>
          <a:lstStyle/>
          <a:p>
            <a:endParaRPr lang="ru-RU" smtClean="0">
              <a:solidFill>
                <a:srgbClr val="898989"/>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1372</Words>
  <Application>Microsoft Office PowerPoint</Application>
  <PresentationFormat>Экран (4:3)</PresentationFormat>
  <Paragraphs>48</Paragraphs>
  <Slides>20</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2" baseType="lpstr">
      <vt:lpstr>Тема Office</vt:lpstr>
      <vt:lpstr>Формула</vt:lpstr>
      <vt:lpstr>Көбіктер мен аэрозольдердің химиялық технологиясы</vt:lpstr>
      <vt:lpstr>Дәріс1. «Кіріспе. Көбіктер және аэрозольдердің практикалық маңызы. Көбiктердің құрылымы және жіктелуі»</vt:lpstr>
      <vt:lpstr>Слайд 3</vt:lpstr>
      <vt:lpstr> Көбік туралы түсінік </vt:lpstr>
      <vt:lpstr>Сұйық көбiктер</vt:lpstr>
      <vt:lpstr>Қатты көбiктер</vt:lpstr>
      <vt:lpstr>Слайд 7</vt:lpstr>
      <vt:lpstr>Көбiктердiң қолданылуы</vt:lpstr>
      <vt:lpstr>Көбiктердің құрылымы және жіктелуі</vt:lpstr>
      <vt:lpstr>Слайд 10</vt:lpstr>
      <vt:lpstr>1-сурет. Көбiк  түзілу механизмi </vt:lpstr>
      <vt:lpstr>Слайд 12</vt:lpstr>
      <vt:lpstr>Слайд 13</vt:lpstr>
      <vt:lpstr>2-сурет. Шар тәрiздi көбік </vt:lpstr>
      <vt:lpstr>  3-сурет. Полиэдр тәрiздi көпiршiктiң ұяшығы   </vt:lpstr>
      <vt:lpstr>Слайд 16</vt:lpstr>
      <vt:lpstr> 4 - cурет. Плато-Гиббс каналының көлденең қимасы </vt:lpstr>
      <vt:lpstr> Көбiктердiң құрылымы төмендегi геометриялық ережелер бойынша анықталады: </vt:lpstr>
      <vt:lpstr>5-сурет. Плато-Гиббс каналының көлденең кесiндiсi</vt:lpstr>
      <vt:lpstr>Слайд 20</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Химиялық технологиядағы көбіктүзгіш заттар</dc:title>
  <dc:creator>Admin</dc:creator>
  <cp:lastModifiedBy>Admin</cp:lastModifiedBy>
  <cp:revision>7</cp:revision>
  <dcterms:created xsi:type="dcterms:W3CDTF">2020-11-23T15:21:19Z</dcterms:created>
  <dcterms:modified xsi:type="dcterms:W3CDTF">2021-08-31T19:13:39Z</dcterms:modified>
</cp:coreProperties>
</file>